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8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86" r:id="rId14"/>
    <p:sldId id="267" r:id="rId15"/>
    <p:sldId id="268" r:id="rId16"/>
    <p:sldId id="269" r:id="rId17"/>
    <p:sldId id="270" r:id="rId18"/>
    <p:sldId id="271" r:id="rId19"/>
    <p:sldId id="272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7" r:id="rId29"/>
    <p:sldId id="282" r:id="rId30"/>
    <p:sldId id="283" r:id="rId31"/>
    <p:sldId id="284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A111F-712B-494D-BF03-6526427D24C2}" type="datetimeFigureOut">
              <a:rPr lang="ru-RU" smtClean="0"/>
              <a:t>17.12.2020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8934191-AE19-4349-BB6D-FC4240E2A77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A111F-712B-494D-BF03-6526427D24C2}" type="datetimeFigureOut">
              <a:rPr lang="ru-RU" smtClean="0"/>
              <a:t>17.12.2020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34191-AE19-4349-BB6D-FC4240E2A775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C8934191-AE19-4349-BB6D-FC4240E2A775}" type="slidenum">
              <a:rPr lang="ru-RU" smtClean="0"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A111F-712B-494D-BF03-6526427D24C2}" type="datetimeFigureOut">
              <a:rPr lang="ru-RU" smtClean="0"/>
              <a:t>17.12.2020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A111F-712B-494D-BF03-6526427D24C2}" type="datetimeFigureOut">
              <a:rPr lang="ru-RU" smtClean="0"/>
              <a:t>17.12.2020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C8934191-AE19-4349-BB6D-FC4240E2A77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A111F-712B-494D-BF03-6526427D24C2}" type="datetimeFigureOut">
              <a:rPr lang="ru-RU" smtClean="0"/>
              <a:t>17.12.2020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8934191-AE19-4349-BB6D-FC4240E2A775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026A111F-712B-494D-BF03-6526427D24C2}" type="datetimeFigureOut">
              <a:rPr lang="ru-RU" smtClean="0"/>
              <a:t>17.12.2020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34191-AE19-4349-BB6D-FC4240E2A77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Объект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A111F-712B-494D-BF03-6526427D24C2}" type="datetimeFigureOut">
              <a:rPr lang="ru-RU" smtClean="0"/>
              <a:t>17.12.2020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Объект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Объект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C8934191-AE19-4349-BB6D-FC4240E2A775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A111F-712B-494D-BF03-6526427D24C2}" type="datetimeFigureOut">
              <a:rPr lang="ru-RU" smtClean="0"/>
              <a:t>17.12.2020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C8934191-AE19-4349-BB6D-FC4240E2A7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A111F-712B-494D-BF03-6526427D24C2}" type="datetimeFigureOut">
              <a:rPr lang="ru-RU" smtClean="0"/>
              <a:t>17.12.2020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8934191-AE19-4349-BB6D-FC4240E2A7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Объект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8934191-AE19-4349-BB6D-FC4240E2A775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A111F-712B-494D-BF03-6526427D24C2}" type="datetimeFigureOut">
              <a:rPr lang="ru-RU" smtClean="0"/>
              <a:t>17.12.2020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C8934191-AE19-4349-BB6D-FC4240E2A775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026A111F-712B-494D-BF03-6526427D24C2}" type="datetimeFigureOut">
              <a:rPr lang="ru-RU" smtClean="0"/>
              <a:t>17.12.2020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026A111F-712B-494D-BF03-6526427D24C2}" type="datetimeFigureOut">
              <a:rPr lang="ru-RU" smtClean="0"/>
              <a:t>17.12.2020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8934191-AE19-4349-BB6D-FC4240E2A775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492896"/>
            <a:ext cx="7772400" cy="2808312"/>
          </a:xfrm>
        </p:spPr>
        <p:txBody>
          <a:bodyPr>
            <a:normAutofit/>
          </a:bodyPr>
          <a:lstStyle/>
          <a:p>
            <a:r>
              <a:rPr lang="ru-RU" dirty="0" smtClean="0"/>
              <a:t>Эмоциональный стресс и регуляция эмоциональных состояний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88640"/>
            <a:ext cx="87849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Министерство науки и образования самарской области</a:t>
            </a:r>
            <a:br>
              <a:rPr lang="ru-RU" dirty="0" smtClean="0"/>
            </a:br>
            <a:r>
              <a:rPr lang="ru-RU" dirty="0" smtClean="0"/>
              <a:t>Государственное  автономное  профессиональное образовательное учреждение  «Самарский государственный колледж»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787" y="1520756"/>
            <a:ext cx="2088479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26131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Положительный эффект стресса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085278" y="3212976"/>
            <a:ext cx="3827586" cy="3191697"/>
          </a:xfrm>
        </p:spPr>
        <p:txBody>
          <a:bodyPr>
            <a:noAutofit/>
          </a:bodyPr>
          <a:lstStyle/>
          <a:p>
            <a:r>
              <a:rPr lang="ru-RU" sz="2400" dirty="0" smtClean="0"/>
              <a:t>Например</a:t>
            </a:r>
            <a:r>
              <a:rPr lang="ru-RU" sz="2400" dirty="0"/>
              <a:t>, </a:t>
            </a:r>
            <a:r>
              <a:rPr lang="ru-RU" sz="2400" dirty="0" smtClean="0"/>
              <a:t>при </a:t>
            </a:r>
            <a:r>
              <a:rPr lang="ru-RU" sz="2400" dirty="0"/>
              <a:t>умеренном стрессе отмечается позитивное изменение таких психических характеристик, как показатели внимания, памяти, мышления и др. </a:t>
            </a:r>
            <a:endParaRPr lang="ru-RU" sz="2400" dirty="0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4664"/>
            <a:ext cx="2088479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Что является самым важным в жизни каждог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68" y="3356992"/>
            <a:ext cx="4870582" cy="3329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55576" y="1833800"/>
            <a:ext cx="820363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Умеренно выраженный стресс оказывает положительное влияние как на общее состояние организма, так и на психические характеристики личности. </a:t>
            </a:r>
          </a:p>
        </p:txBody>
      </p:sp>
    </p:spTree>
    <p:extLst>
      <p:ext uri="{BB962C8B-B14F-4D97-AF65-F5344CB8AC3E}">
        <p14:creationId xmlns:p14="http://schemas.microsoft.com/office/powerpoint/2010/main" val="2939336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01752" y="1988840"/>
            <a:ext cx="6358480" cy="411020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Существуют, однако, стрессовые </a:t>
            </a:r>
            <a:r>
              <a:rPr lang="ru-RU" dirty="0"/>
              <a:t>реакции, </a:t>
            </a:r>
            <a:r>
              <a:rPr lang="ru-RU" dirty="0" smtClean="0"/>
              <a:t>которые </a:t>
            </a:r>
            <a:r>
              <a:rPr lang="ru-RU" dirty="0"/>
              <a:t>приводят к демобилизации систем организма. Это крайне отрицательное проявление стресса в научной литературе получило название </a:t>
            </a:r>
            <a:r>
              <a:rPr lang="ru-RU" dirty="0" err="1">
                <a:solidFill>
                  <a:srgbClr val="FF0000"/>
                </a:solidFill>
              </a:rPr>
              <a:t>дистресса</a:t>
            </a:r>
            <a:r>
              <a:rPr lang="ru-RU" dirty="0"/>
              <a:t>. Именно </a:t>
            </a:r>
            <a:r>
              <a:rPr lang="ru-RU" dirty="0" err="1">
                <a:solidFill>
                  <a:srgbClr val="FF0000"/>
                </a:solidFill>
              </a:rPr>
              <a:t>дистресс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/>
              <a:t>несет в себе факторы, разрушительно действующие на организм. Трансформация стресса в </a:t>
            </a:r>
            <a:r>
              <a:rPr lang="ru-RU" dirty="0" err="1">
                <a:solidFill>
                  <a:srgbClr val="FF0000"/>
                </a:solidFill>
              </a:rPr>
              <a:t>дистресс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/>
              <a:t>происходит при чрезмерно интенсивном воздействии факторов среды и условий </a:t>
            </a:r>
            <a:r>
              <a:rPr lang="ru-RU" dirty="0" smtClean="0"/>
              <a:t>жизнедеятельности.</a:t>
            </a:r>
            <a:endParaRPr lang="ru-RU" dirty="0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66" y="404664"/>
            <a:ext cx="2088479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 descr="https://encrypted-tbn0.gstatic.com/images?q=tbn:ANd9GcQFYxV3ekAlz3yD997AWOaO7FBkW-JfTCHeTw&amp;usqp=CA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980728"/>
            <a:ext cx="2895600" cy="157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9336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Виды стресса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01752" y="1268760"/>
            <a:ext cx="8503920" cy="360040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dirty="0" smtClean="0"/>
              <a:t>Стресс делят </a:t>
            </a:r>
            <a:r>
              <a:rPr lang="ru-RU" dirty="0"/>
              <a:t>на два </a:t>
            </a:r>
            <a:r>
              <a:rPr lang="ru-RU" dirty="0" smtClean="0"/>
              <a:t>вида</a:t>
            </a:r>
            <a:r>
              <a:rPr lang="ru-RU" dirty="0"/>
              <a:t>: </a:t>
            </a: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системный </a:t>
            </a:r>
            <a:r>
              <a:rPr lang="ru-RU" dirty="0"/>
              <a:t>(физиологический) </a:t>
            </a:r>
            <a:r>
              <a:rPr lang="ru-RU" dirty="0" smtClean="0"/>
              <a:t>и</a:t>
            </a:r>
          </a:p>
          <a:p>
            <a:pPr marL="0" indent="0" algn="r">
              <a:buNone/>
            </a:pPr>
            <a:r>
              <a:rPr lang="ru-RU" dirty="0" smtClean="0"/>
              <a:t> </a:t>
            </a:r>
            <a:r>
              <a:rPr lang="ru-RU" sz="2800" dirty="0" smtClean="0"/>
              <a:t>психический,</a:t>
            </a:r>
          </a:p>
          <a:p>
            <a:pPr marL="0" indent="0" algn="r">
              <a:buNone/>
            </a:pPr>
            <a:r>
              <a:rPr lang="ru-RU" sz="2800" dirty="0" smtClean="0"/>
              <a:t>который подразделяется на:</a:t>
            </a:r>
          </a:p>
          <a:p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информационный             и               эмоциональный</a:t>
            </a:r>
            <a:r>
              <a:rPr lang="ru-RU" dirty="0"/>
              <a:t>. </a:t>
            </a:r>
            <a:endParaRPr lang="ru-RU" dirty="0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1" y="404664"/>
            <a:ext cx="2088479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Стрелка вправо 6"/>
          <p:cNvSpPr/>
          <p:nvPr/>
        </p:nvSpPr>
        <p:spPr>
          <a:xfrm rot="5400000">
            <a:off x="1617864" y="3214877"/>
            <a:ext cx="714312" cy="1286760"/>
          </a:xfrm>
          <a:prstGeom prst="rightArrow">
            <a:avLst>
              <a:gd name="adj1" fmla="val 50000"/>
              <a:gd name="adj2" fmla="val 5122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 rot="5400000">
            <a:off x="6721355" y="3214877"/>
            <a:ext cx="714312" cy="1286760"/>
          </a:xfrm>
          <a:prstGeom prst="rightArrow">
            <a:avLst>
              <a:gd name="adj1" fmla="val 50000"/>
              <a:gd name="adj2" fmla="val 5122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 rot="5400000">
            <a:off x="1986729" y="1275778"/>
            <a:ext cx="597234" cy="1116923"/>
          </a:xfrm>
          <a:prstGeom prst="rightArrow">
            <a:avLst>
              <a:gd name="adj1" fmla="val 50000"/>
              <a:gd name="adj2" fmla="val 5122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 rot="5400000">
            <a:off x="7162480" y="1606554"/>
            <a:ext cx="714312" cy="1286760"/>
          </a:xfrm>
          <a:prstGeom prst="rightArrow">
            <a:avLst>
              <a:gd name="adj1" fmla="val 50000"/>
              <a:gd name="adj2" fmla="val 5122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9336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Информационный стресс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возникает </a:t>
            </a:r>
            <a:r>
              <a:rPr lang="ru-RU" dirty="0"/>
              <a:t>в ситуациях значительных информационных перегрузок, особенно при высокой ответственности за последствия принятых решений. </a:t>
            </a:r>
            <a:endParaRPr lang="ru-RU" dirty="0"/>
          </a:p>
        </p:txBody>
      </p:sp>
      <p:pic>
        <p:nvPicPr>
          <p:cNvPr id="5124" name="Picture 4" descr="images (275×183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4519" y="4497556"/>
            <a:ext cx="3077641" cy="2048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encrypted-tbn0.gstatic.com/images?q=tbn:ANd9GcRMGxcZkQy_mO6xiBnx1pk7cY_X-m6jWj1zyA&amp;usqp=CA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429000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s://encrypted-tbn0.gstatic.com/images?q=tbn:ANd9GcSA4KYzGO5IWXxRAkYSwM3HJiSAjEweBGkF4g&amp;usqp=CA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852936"/>
            <a:ext cx="3528392" cy="2318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08262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Эмоциональный стресс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01752" y="1844824"/>
            <a:ext cx="8503920" cy="4254224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Возникновение эмоционального стресса </a:t>
            </a:r>
            <a:r>
              <a:rPr lang="ru-RU" dirty="0" smtClean="0"/>
              <a:t>связано </a:t>
            </a:r>
            <a:r>
              <a:rPr lang="ru-RU" dirty="0"/>
              <a:t>с ситуациями угрозы, опасности, обиды и т. д. С этой точки зрения принято выделять три формы эмоционального стресса: </a:t>
            </a:r>
            <a:endParaRPr lang="ru-RU" dirty="0" smtClean="0"/>
          </a:p>
          <a:p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Импульсивный    Тормозной   </a:t>
            </a:r>
            <a:r>
              <a:rPr lang="ru-RU" dirty="0" err="1" smtClean="0"/>
              <a:t>Генерализованный</a:t>
            </a:r>
            <a:endParaRPr lang="ru-RU" dirty="0" smtClean="0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4664"/>
            <a:ext cx="2088479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Стрелка вправо 8"/>
          <p:cNvSpPr/>
          <p:nvPr/>
        </p:nvSpPr>
        <p:spPr>
          <a:xfrm rot="5400000">
            <a:off x="3968837" y="3610522"/>
            <a:ext cx="702269" cy="1224136"/>
          </a:xfrm>
          <a:prstGeom prst="rightArrow">
            <a:avLst>
              <a:gd name="adj1" fmla="val 50000"/>
              <a:gd name="adj2" fmla="val 5894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 rot="5400000">
            <a:off x="6627112" y="3604501"/>
            <a:ext cx="714311" cy="1224136"/>
          </a:xfrm>
          <a:prstGeom prst="rightArrow">
            <a:avLst>
              <a:gd name="adj1" fmla="val 50000"/>
              <a:gd name="adj2" fmla="val 576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 rot="5400000">
            <a:off x="1195447" y="3573189"/>
            <a:ext cx="714312" cy="1286760"/>
          </a:xfrm>
          <a:prstGeom prst="rightArrow">
            <a:avLst>
              <a:gd name="adj1" fmla="val 50000"/>
              <a:gd name="adj2" fmla="val 5122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9336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4664"/>
            <a:ext cx="2088479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7504" y="3284984"/>
            <a:ext cx="8856984" cy="31683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При эмоциональном стрессе отмечаются изменения в психической сфере, нарушения </a:t>
            </a:r>
            <a:r>
              <a:rPr lang="ru-RU" sz="2400" dirty="0" smtClean="0"/>
              <a:t>поведения, часты </a:t>
            </a:r>
          </a:p>
          <a:p>
            <a:r>
              <a:rPr lang="ru-RU" sz="2400" dirty="0" smtClean="0"/>
              <a:t>изменения </a:t>
            </a:r>
            <a:r>
              <a:rPr lang="ru-RU" sz="2400" dirty="0"/>
              <a:t>протекания психических процессов, эмоциональные сдвиги, трансформация мотивационной структуры деятельности, нарушения двигательного и речевого </a:t>
            </a:r>
            <a:r>
              <a:rPr lang="ru-RU" sz="2400" dirty="0" smtClean="0"/>
              <a:t>поведения.</a:t>
            </a:r>
          </a:p>
          <a:p>
            <a:r>
              <a:rPr lang="ru-RU" sz="2400" dirty="0" smtClean="0"/>
              <a:t>Эмоциональный </a:t>
            </a:r>
            <a:r>
              <a:rPr lang="ru-RU" sz="2400" dirty="0"/>
              <a:t>стресс вызывает такие же изменения в организме, как и стресс физиологический. </a:t>
            </a:r>
          </a:p>
        </p:txBody>
      </p:sp>
      <p:pic>
        <p:nvPicPr>
          <p:cNvPr id="6146" name="Picture 2" descr="https://encrypted-tbn0.gstatic.com/images?q=tbn:ANd9GcQXJMdl8_em5YvEt_O-UtTkXFB0vD-ZX05rpA&amp;usqp=CA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72351"/>
            <a:ext cx="5112568" cy="2800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9336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040160"/>
          </a:xfrm>
        </p:spPr>
        <p:txBody>
          <a:bodyPr>
            <a:normAutofit fontScale="90000"/>
          </a:bodyPr>
          <a:lstStyle/>
          <a:p>
            <a:r>
              <a:rPr lang="ru-RU" dirty="0"/>
              <a:t>Люди реагируют на одинаковые нагрузки по-разному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5062336" cy="226199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 smtClean="0"/>
              <a:t>У </a:t>
            </a:r>
            <a:r>
              <a:rPr lang="ru-RU" dirty="0"/>
              <a:t>одних отмечается повышение активности. При стрессе эффективность их деятельности достаточно долго продолжает </a:t>
            </a:r>
            <a:r>
              <a:rPr lang="ru-RU" dirty="0" smtClean="0"/>
              <a:t>расти – «стресс льва»</a:t>
            </a: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4664"/>
            <a:ext cx="2088479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347864" y="3973429"/>
            <a:ext cx="489654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У других людей, наоборот, отмечается снижение активности, эффективность их деятельности быстро падает </a:t>
            </a:r>
            <a:r>
              <a:rPr lang="ru-RU" sz="2800" dirty="0" smtClean="0"/>
              <a:t>– «стресс кролика»</a:t>
            </a:r>
            <a:endParaRPr lang="ru-RU" sz="2800" dirty="0"/>
          </a:p>
        </p:txBody>
      </p:sp>
      <p:pic>
        <p:nvPicPr>
          <p:cNvPr id="7170" name="Picture 2" descr="https://lh3.googleusercontent.com/proxy/7PQTv1EZ9fkXopordwub-AbwJwMLa3F_uxLv5CgYxFg_AvK4ZOodTFqO9IRPSEWqHrno_xHJ27b-oEBZO4Hl4IC7aBnvcBj3UE3__iJkYjkG1NbuLGuLMsws7mCP_GaxVDpZ1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2990" y="1128234"/>
            <a:ext cx="3528392" cy="2529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encrypted-tbn0.gstatic.com/images?q=tbn:ANd9GcTRU_nrEWrJATU9akm09lUqW-AEWuE5-IkuPA&amp;usqp=CA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627910"/>
            <a:ext cx="2592288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9336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608112"/>
          </a:xfrm>
        </p:spPr>
        <p:txBody>
          <a:bodyPr>
            <a:noAutofit/>
          </a:bodyPr>
          <a:lstStyle/>
          <a:p>
            <a:r>
              <a:rPr lang="ru-RU" sz="2700" dirty="0" smtClean="0"/>
              <a:t>Люди по-разному реагируют </a:t>
            </a:r>
            <a:r>
              <a:rPr lang="ru-RU" sz="2700" dirty="0"/>
              <a:t>на внешний стрессор.</a:t>
            </a:r>
            <a:endParaRPr lang="ru-RU" sz="2700" dirty="0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4664"/>
            <a:ext cx="2088479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3529" y="1720840"/>
            <a:ext cx="619268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В </a:t>
            </a:r>
            <a:r>
              <a:rPr lang="ru-RU" sz="2000" dirty="0"/>
              <a:t>этом проявляется его индивидуальность. </a:t>
            </a:r>
          </a:p>
          <a:p>
            <a:r>
              <a:rPr lang="ru-RU" sz="2000" dirty="0" smtClean="0"/>
              <a:t>Стресс </a:t>
            </a:r>
            <a:r>
              <a:rPr lang="ru-RU" sz="2000" dirty="0"/>
              <a:t>легче переносят люди рассудочные, способные с помощью аргументации уменьшить субъективную значимость негативных </a:t>
            </a:r>
            <a:r>
              <a:rPr lang="ru-RU" sz="2000" dirty="0" smtClean="0"/>
              <a:t>последствий </a:t>
            </a:r>
            <a:r>
              <a:rPr lang="ru-RU" sz="2000" dirty="0"/>
              <a:t>воздействия </a:t>
            </a:r>
            <a:r>
              <a:rPr lang="ru-RU" sz="2000" dirty="0" smtClean="0"/>
              <a:t>стрессора.</a:t>
            </a:r>
          </a:p>
          <a:p>
            <a:r>
              <a:rPr lang="ru-RU" sz="2000" dirty="0" smtClean="0"/>
              <a:t>Они </a:t>
            </a:r>
            <a:r>
              <a:rPr lang="ru-RU" sz="2000" dirty="0"/>
              <a:t>стремятся предвидеть дальнейшее развитие событий и относиться к ситуации с юмором</a:t>
            </a:r>
            <a:r>
              <a:rPr lang="ru-RU" sz="2000" dirty="0" smtClean="0"/>
              <a:t>.</a:t>
            </a:r>
          </a:p>
        </p:txBody>
      </p:sp>
      <p:pic>
        <p:nvPicPr>
          <p:cNvPr id="8194" name="Picture 2" descr="https://encrypted-tbn0.gstatic.com/images?q=tbn:ANd9GcTWwv4syjTF58WmvmVFScGVCSXVI5yBwkDckw&amp;usqp=CA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412776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encrypted-tbn0.gstatic.com/images?q=tbn:ANd9GcQcMKnxSm_Dy9aNcD8PzWCYfwiHkvTQxOyx7A&amp;usqp=CA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244935"/>
            <a:ext cx="3538012" cy="2103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s://encrypted-tbn0.gstatic.com/images?q=tbn:ANd9GcQSqF3GMgIKfkEarQN13ryiEsp_cUYYQ8Wj3w&amp;usqp=CAU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4427516"/>
            <a:ext cx="3168351" cy="1883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9336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896144"/>
          </a:xfrm>
        </p:spPr>
        <p:txBody>
          <a:bodyPr>
            <a:noAutofit/>
          </a:bodyPr>
          <a:lstStyle/>
          <a:p>
            <a:r>
              <a:rPr lang="ru-RU" sz="2800" dirty="0" smtClean="0"/>
              <a:t>Подход к </a:t>
            </a:r>
            <a:r>
              <a:rPr lang="ru-RU" sz="2800" dirty="0"/>
              <a:t>регуляции эмоциональных </a:t>
            </a:r>
            <a:r>
              <a:rPr lang="ru-RU" sz="2800" dirty="0" smtClean="0"/>
              <a:t>состояний Ф.Б. Березина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01752" y="1772816"/>
            <a:ext cx="8503920" cy="43262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Ф</a:t>
            </a:r>
            <a:r>
              <a:rPr lang="ru-RU" dirty="0"/>
              <a:t>. Б. Березин </a:t>
            </a:r>
            <a:r>
              <a:rPr lang="ru-RU" dirty="0" smtClean="0"/>
              <a:t>считает</a:t>
            </a:r>
            <a:r>
              <a:rPr lang="ru-RU" dirty="0"/>
              <a:t>, что механизмы психической </a:t>
            </a:r>
            <a:r>
              <a:rPr lang="ru-RU" dirty="0" smtClean="0"/>
              <a:t>адаптации </a:t>
            </a:r>
            <a:r>
              <a:rPr lang="ru-RU" dirty="0"/>
              <a:t>и регуляции психических состояний, лежат в </a:t>
            </a:r>
            <a:r>
              <a:rPr lang="ru-RU" dirty="0" err="1"/>
              <a:t>интрапсихической</a:t>
            </a:r>
            <a:r>
              <a:rPr lang="ru-RU" dirty="0"/>
              <a:t> </a:t>
            </a:r>
            <a:r>
              <a:rPr lang="ru-RU" dirty="0" smtClean="0"/>
              <a:t>сфере. Например, механизмы </a:t>
            </a:r>
            <a:r>
              <a:rPr lang="ru-RU" dirty="0"/>
              <a:t>противостояния тревоге — разнообразные формы психологической защиты и </a:t>
            </a:r>
            <a:r>
              <a:rPr lang="ru-RU" dirty="0" smtClean="0"/>
              <a:t>компенсации.</a:t>
            </a:r>
          </a:p>
        </p:txBody>
      </p:sp>
      <p:pic>
        <p:nvPicPr>
          <p:cNvPr id="9218" name="Picture 2" descr="https://encrypted-tbn0.gstatic.com/images?q=tbn:ANd9GcQazpAL7IeC3FfeTF-KXYutwhCBsRpxVeiw0w&amp;usqp=CA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839792"/>
            <a:ext cx="3661395" cy="2512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4664"/>
            <a:ext cx="2088479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5984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Психологическая защита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01752" y="4387756"/>
            <a:ext cx="8374704" cy="1993572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Выделяют </a:t>
            </a:r>
            <a:r>
              <a:rPr lang="ru-RU" sz="2400" dirty="0"/>
              <a:t>четыре типа психологической защиты: препятствующие осознанию факторов угрозы, вызывающих тревогу; позволяющие фиксировать тревогу; снижающие уровень </a:t>
            </a:r>
            <a:r>
              <a:rPr lang="ru-RU" sz="2400" dirty="0" smtClean="0"/>
              <a:t>побуждений</a:t>
            </a:r>
            <a:r>
              <a:rPr lang="ru-RU" sz="2400" dirty="0"/>
              <a:t>; устраняющие тревогу</a:t>
            </a:r>
            <a:endParaRPr lang="ru-RU" sz="2400" dirty="0"/>
          </a:p>
        </p:txBody>
      </p:sp>
      <p:pic>
        <p:nvPicPr>
          <p:cNvPr id="10257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484784"/>
            <a:ext cx="4243329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4602353" y="1340768"/>
            <a:ext cx="454164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это специальная регулятивная система стабилизации личности, направленная на устранение или сведение до минимума чувства тревоги, связанного с осознанием какого-либо конфликта.</a:t>
            </a:r>
            <a:endParaRPr lang="ru-RU" sz="2400" dirty="0"/>
          </a:p>
        </p:txBody>
      </p:sp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4664"/>
            <a:ext cx="2088479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9809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04664"/>
            <a:ext cx="8534400" cy="582888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>Цели урока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endParaRPr lang="ru-RU" dirty="0"/>
          </a:p>
          <a:p>
            <a:r>
              <a:rPr lang="ru-RU" dirty="0"/>
              <a:t>Познавательные: Изучение новых явлений. Изучение дополнительных свойств уже известных понятий. </a:t>
            </a:r>
            <a:endParaRPr lang="ru-RU" dirty="0" smtClean="0"/>
          </a:p>
          <a:p>
            <a:r>
              <a:rPr lang="ru-RU" dirty="0" smtClean="0"/>
              <a:t>Образовательная</a:t>
            </a:r>
            <a:r>
              <a:rPr lang="ru-RU" dirty="0"/>
              <a:t>: актуализация и систематизация знаний, формирование общих и профессиональных компетенций</a:t>
            </a:r>
          </a:p>
          <a:p>
            <a:r>
              <a:rPr lang="ru-RU" dirty="0" smtClean="0"/>
              <a:t>Развивающая</a:t>
            </a:r>
            <a:r>
              <a:rPr lang="ru-RU" dirty="0"/>
              <a:t>: создание условий для развития аналитических способностей учащихся (умение анализировать, сопоставлять, сравнивать , обобщать познавательные объекты, делать выводы)</a:t>
            </a:r>
          </a:p>
          <a:p>
            <a:r>
              <a:rPr lang="ru-RU" dirty="0" smtClean="0"/>
              <a:t>Воспитательная</a:t>
            </a:r>
            <a:r>
              <a:rPr lang="ru-RU" dirty="0"/>
              <a:t>: Воспитание личностных качеств, обеспечивающих успешность функционирования в ученическом, а затем и производственном коллективе</a:t>
            </a: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787" y="404664"/>
            <a:ext cx="2088479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53140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2636912"/>
            <a:ext cx="8496944" cy="4542256"/>
          </a:xfrm>
        </p:spPr>
        <p:txBody>
          <a:bodyPr/>
          <a:lstStyle/>
          <a:p>
            <a:r>
              <a:rPr lang="ru-RU" dirty="0" smtClean="0"/>
              <a:t>Эмоциональный стресс</a:t>
            </a:r>
            <a:r>
              <a:rPr lang="ru-RU" dirty="0"/>
              <a:t> </a:t>
            </a:r>
            <a:r>
              <a:rPr lang="ru-RU" dirty="0" smtClean="0"/>
              <a:t>связан </a:t>
            </a:r>
            <a:r>
              <a:rPr lang="ru-RU" dirty="0"/>
              <a:t>с ситуацией </a:t>
            </a:r>
            <a:r>
              <a:rPr lang="ru-RU" dirty="0" err="1"/>
              <a:t>интрапсихического</a:t>
            </a:r>
            <a:r>
              <a:rPr lang="ru-RU" dirty="0"/>
              <a:t> </a:t>
            </a:r>
            <a:r>
              <a:rPr lang="ru-RU" dirty="0" smtClean="0"/>
              <a:t>конфликта, </a:t>
            </a:r>
            <a:r>
              <a:rPr lang="ru-RU" dirty="0"/>
              <a:t>или конфликтом </a:t>
            </a:r>
            <a:r>
              <a:rPr lang="ru-RU" dirty="0" smtClean="0"/>
              <a:t>мотивов.</a:t>
            </a:r>
          </a:p>
          <a:p>
            <a:r>
              <a:rPr lang="ru-RU" dirty="0" smtClean="0"/>
              <a:t>Характерное </a:t>
            </a:r>
            <a:r>
              <a:rPr lang="ru-RU" dirty="0"/>
              <a:t>для </a:t>
            </a:r>
            <a:r>
              <a:rPr lang="ru-RU" dirty="0" err="1" smtClean="0"/>
              <a:t>интрапсихического</a:t>
            </a:r>
            <a:r>
              <a:rPr lang="ru-RU" dirty="0" smtClean="0"/>
              <a:t> </a:t>
            </a:r>
            <a:r>
              <a:rPr lang="ru-RU" dirty="0"/>
              <a:t>конфликта </a:t>
            </a:r>
            <a:r>
              <a:rPr lang="ru-RU" dirty="0" smtClean="0"/>
              <a:t>столкновение </a:t>
            </a:r>
            <a:r>
              <a:rPr lang="ru-RU" dirty="0"/>
              <a:t>противоположных тенденций личности </a:t>
            </a:r>
            <a:r>
              <a:rPr lang="ru-RU" dirty="0" smtClean="0"/>
              <a:t>препятствует </a:t>
            </a:r>
            <a:r>
              <a:rPr lang="ru-RU" dirty="0"/>
              <a:t>построению целостного интегративного поведения и увеличивают риск срыва </a:t>
            </a:r>
            <a:r>
              <a:rPr lang="ru-RU" dirty="0" smtClean="0"/>
              <a:t>адаптации – т.е. способствует </a:t>
            </a:r>
            <a:r>
              <a:rPr lang="ru-RU" dirty="0" err="1" smtClean="0"/>
              <a:t>дистрессу</a:t>
            </a:r>
            <a:r>
              <a:rPr lang="ru-RU" dirty="0" smtClean="0"/>
              <a:t>.</a:t>
            </a:r>
            <a:endParaRPr lang="ru-RU" dirty="0"/>
          </a:p>
          <a:p>
            <a:endParaRPr lang="ru-RU" dirty="0"/>
          </a:p>
        </p:txBody>
      </p:sp>
      <p:pic>
        <p:nvPicPr>
          <p:cNvPr id="11266" name="Picture 2" descr="https://encrypted-tbn0.gstatic.com/images?q=tbn:ANd9GcRqsKhJ8llhTV42FCVrVBu9HLtbEbSXCBpxwg&amp;usqp=CA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0876" y="188640"/>
            <a:ext cx="3744416" cy="2569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4664"/>
            <a:ext cx="2088479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06143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0"/>
            <a:ext cx="8534400" cy="83671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Интеграция – способ преодоления стресса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Способом преодолеть это явление является интеграция поведения.</a:t>
            </a:r>
          </a:p>
          <a:p>
            <a:r>
              <a:rPr lang="ru-RU" dirty="0" smtClean="0"/>
              <a:t>Это </a:t>
            </a:r>
            <a:r>
              <a:rPr lang="ru-RU" dirty="0"/>
              <a:t>система взаимосвязи между элементами психической структуры личности, позволяющая </a:t>
            </a:r>
            <a:r>
              <a:rPr lang="ru-RU" dirty="0" smtClean="0"/>
              <a:t>добиться </a:t>
            </a:r>
            <a:r>
              <a:rPr lang="ru-RU" dirty="0"/>
              <a:t>согласованности его мотивов и требований </a:t>
            </a:r>
            <a:r>
              <a:rPr lang="ru-RU" dirty="0" smtClean="0"/>
              <a:t>окружения.</a:t>
            </a:r>
          </a:p>
          <a:p>
            <a:r>
              <a:rPr lang="ru-RU" dirty="0" smtClean="0"/>
              <a:t>Интеграция </a:t>
            </a:r>
            <a:r>
              <a:rPr lang="ru-RU" dirty="0"/>
              <a:t>поведения реализуется через такие психологические образования, как установка, отношение, ролевые </a:t>
            </a:r>
            <a:r>
              <a:rPr lang="ru-RU" dirty="0" smtClean="0"/>
              <a:t>структуры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5085184"/>
            <a:ext cx="2828925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4664"/>
            <a:ext cx="2088479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06143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7937"/>
            <a:ext cx="8534400" cy="756767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Интегрированная личность=Целостная личность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01752" y="1527049"/>
            <a:ext cx="8503920" cy="2406007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«Я-концепция</a:t>
            </a:r>
            <a:r>
              <a:rPr lang="ru-RU" dirty="0"/>
              <a:t>» составляет ядро системы </a:t>
            </a:r>
            <a:r>
              <a:rPr lang="ru-RU" dirty="0" err="1"/>
              <a:t>саморегуляции</a:t>
            </a:r>
            <a:r>
              <a:rPr lang="ru-RU" dirty="0"/>
              <a:t> человека. В основе «я-концепции» лежат самооценка и уровень притязаний, отражающие общую направленность мотивационной сферы, ориентированной на достижение успеха (мотивация достижения) или на избежание неудач (мотивация избегания</a:t>
            </a:r>
            <a:r>
              <a:rPr lang="ru-RU" dirty="0" smtClean="0"/>
              <a:t>).</a:t>
            </a:r>
          </a:p>
        </p:txBody>
      </p:sp>
      <p:sp>
        <p:nvSpPr>
          <p:cNvPr id="4" name="AutoShape 2" descr="data:image/jpeg;base64,/9j/4AAQSkZJRgABAQAAAQABAAD/2wCEAAkGBxMTEhUTExMWFRUXFxoYGBgYGB0dGhsdGhgXFxoaGhcYHSggGB8lHRgYIjEhJSkrLi4uGB8zODMtNygtLisBCgoKDg0OGhAQGi0fHyYtLS8vLS0tKy0tKy0tLSstLS0tLS8wLy0tLS0tKy0tLS0tLS0rLTUtLS0tLS0tLS0tLf/AABEIALgBEQMBIgACEQEDEQH/xAAbAAABBQEBAAAAAAAAAAAAAAADAQIEBQYAB//EAEcQAAIBAgQCBwMKAwUHBQEAAAECAwARBBIhMQVBBhMiUWFxgTKRoRQjQlJiscHR4fAzcqIHgoOS8SRDU2Nzo7I0dJPC4hX/xAAZAQEBAQEBAQAAAAAAAAAAAAAAAQIDBAX/xAAfEQEBAAICAgMBAAAAAAAAAAAAAQIRAyESMQQiQRP/2gAMAwEAAhEDEQA/AEUU4UgF6UUBVp4oaUQUDQDeiLenAU4CgWM3owpgFOvQOKV1qUGltQIwOtq6JTYX99OpRQKxpivc2pWrgNaBwp1NNLegW1IdKU0jC9A5TS0xBTr0CGm2p96QUDGrq0+C4UI4w7Lmlb2VIvYctDpc6anaq2SeUSZSsZa/shEIJvaxsuv60FOwppFXD4eNgQV6pr3BGZltzBBJI8CKiYnhzqpYWdBuyG4H8w3X1AoILUI70ahkUDCL0wrRDTGv6fv9aAbCmGiU1qAN7nyprCiEU00CWNdS5hS0DBRAaEtjRBtQPAoooJa1qKBrQEU04U0DWiKKBVosSFiAoJJ2AFz7hUrCcOJGdz1cfIkat4Iu7ee3jUpZ1S6xrlzCxYm7kcxfZQe4D1NAFuHFQM7LGSL5WzZrd5CqbetFbgrMuaJxJbUgAg6b5b+1b0PhTxglZM0ZuV9peduRt4c/f32teByLlzRgKy+0Bsw+tbwoMqK5jWo6Q8GDAzxDfV1HxYfiPXvrMkUDQb07em0UUCFaVBTrUooEptqcwpKBq0hFPtTbUCmrzotw4SN1jeyh272318Bv7qomNa/o04+TWXU5zmHdfa/oBQSOI4qytL3Cya89r/v8KoYfmUztq7Dsj6oYe0e8kH0v37W/F489huCAR7tKicSgzyi5shF79wtt3XuCPTwoM7LiDrfejYXFEG6sVPeDb32q+xHC4iijLkcqDe5INydGvtsNQOdU0/DmQ6gqfh6HY0HSNHKbSARudpFFlJ/5ijQfzC3iKrMTh2jYo4sw3/Q8xVx8hdhtyJ2ttvSy4XrsOf8AiQD/ADR9393W1BQGhsKeaaRQMtTWp5ppoAsKGVNHJppFAHqq6i0lAEKLWoirTFWwpy0Blpw76GBStGDvQSFNW+FhWNBI6hnf+Gh2ttnccxfYc/KoXBsF10qR3sDue4AXPwHxq6mTr5nK2AHZQeC6AD3UEGfEMe25JY7k/cO7yFRQrMedXcnBZNLgerAfAkGrHh/DSlm3fkQOyvjr7TelhQUsUEsDAlWU763FWwjyyJMlgGuHHiPDle4+NTsZhmZfrEqFYHwNw3n++evT4UgRpYnQW0OhLEm/LbL7qCfhWA8A3LkDtp8Kw/FcMI55EGwbTwBsQPcRW06xUvrmyITl5ki5JHfWCxWILuzndiT76BtxTqYrCo3E8UY17Ni7aL3DvJ8vyqWyTdXHG5XUO4lxWHDj51wpOyjVj/dGtvGs9N/aBh1NhHMR3gL+L1A4nwljdiSzHVmOpP77qzmJ4cblQCT3AXryz5PlenrvxdTt6HwrpZhZyFWTK5+i4yn0OzeQNXV68ExOHIJvy5fhWv6J9K5obJOS8Wmp9pB3g/SHeD/r6JnHC8d/HpxFNteuDgi415++kJrbkUirbotMyz2GzKcw77AkAeN/xqoZrUiSlWBW4INwRuKDb4KcTqygZch0sNtrjx3o7xIcqmxy7EEDnf2axs/HZmUrcDXtFVAJ5623qBHK1tGOu+vOg3+JxMSC8jqPj6BRc1TN0kjDWVGCc2BsfPKPuvWXtXWoNvxKIsLKzHS/tGzC1wRWdwGKMM6sfZPZIPMHQ1ccDn6zDZb9qM5f7p7S+43HpUDjeFDAPyOh8+dBU8bwPUyso9k9pD3qdR+XpVea1ONhE+EBBvJDr45fpD03rKP4UCMaS9dl1phOlB1MJpTTSaDq6m5q6gjhiaKp1oOfTSkVretBKDaU4NQA9FF6DSdHR1UE+JO9uqTzOrfDLXcDgLWvsdb+FTuMwCKCHD31Au4+0e0x9Daj8Kw+WNPtH4D9aCVxLF9RBdVCsWyp4WHabx/UVU4XpLMvtWcfa/Ail6YzfORpyWO/q5JPwC1RA0GtHStbaxNfwYflTIulRDWEYy+BIP3kVmBenXoNDiuKRKXkjLl2FhmGiXFid9TY7DSs9falOulIN/2aBStUPSTF9W4t9UfEkn32FXw8/wB3qh6RRP1kbxxrK5OUIw0N+yNwbWzX9K5c03g7cFkziTwKB5VMsiuIxqMqks38t+yPO/pqalT4J5BkjRMLCdxmBnfzY7eXxrQcGiljhKyhFBcBQoIFvEEmxNROJ9C1ndXkmmspJyiRgNTcCwNhYaaeuuteOYR9C5VhuL8BjiTNGuq9/Pv9ay/E4LEEeP791en9LciJ1Y7q81xEmYKO9b/cKuNTknTa9Ccbnw+Q7xHL6WBX3Xt/drQXrA9BcTlnKX0kj+KG/wBzH3Vu2Ne3C7xfN5JrI5jahytbUU2Vrb0zNetsCHc+IpwNMJPwpqnxoCGmk/fTOZrr0F70RxHzrR8pFIH8y9ofcat8fBdXXv7Q91ZHheJKTxN3OvuuL/AmvQMbB2iO+9qDKcFx/VTi/st2Tfx0+O3rVf0hwHUSlR7DdpD4Hl6HT3d9BxHtMPHWtE1sZhcu88Vyo5nvH94fEUGRuaHeuzUlvGgbekNLtQnPvoFrqjdb4/v3V1AhNqRDeuLa0SBbb0CqDfwrQ9EsCJcQpI7Efzjf3dh6tb41RE1s+FL8mwDSnSSbVR4bJ8bt60FdxPGdbiJG3F8o9Dr8b/CtTg4dVHclvfWGwxsygcjXo/DogWHgFPwoMN0nmz4qXuDZf8oC/eKgoafxM/PynmZHP9Zoce1AYPSl6Dl7Vz6UjSUBWalUc6D8aIp8aAiCmu2Vkktfq2Demx+BNPVRSsKlm5pZdXa74jiEcJ88VXRgFAYt6FTofDXxqQeIDq8qkmwtrflpzFZ3ocpKvHISvVyMqm9sy+0Nd9LkeVqtOJYqKPY/jXgy3H1sbjlJpnOP4E5Gkc615dHPd2+yg+N/0r0fj2NeYZVFhXnmLweRpB3gD0H62phpOTdTOjMp+WQW+q5P+V/0r0fNce6sJ/Z/hQ88j/UjVfVj/wDk++t7IPSvbxzp83lv2DmUnXlTIedElcHT8PxpqJatuZXeuU3pJRTI6ArDW9MZvvpc2tNOlBysb+NeocWksFbx/X8TXlQP4/dXqGM7UTDwVv6RegwfGkyzMOR1HkdaNwjH9TMr8tm8jzruNjOiP9XsN6bfvxqsWTTxGlBbdL+HCOQSp/Dl1Ftg25HruPPwrOmtnwONcRhmw7nn2T9Vt1PvuD4Vj8RhyjspFmByt5igGW2oZFENDagFl8BS0+57h+/SuoBKvOnimXpy0E/hGAaeZIgfaOp7gNWPoL1f9McYrTLGnsxgAAeWg8LD76d0Rw5iglxRHaIKJ5Lqx9SAvoazrTEksdSbsT33oH4MlpUXvYff+Vem8Jku7HuH3afga836OD58MdlBY+m1bro/ITEzfWP43oMPxrsYiYf8x/8AzNCR9Kl9Ko7YqUfbJ94DfjVch0oDZ70tqmYTg2IYXEMlu8qR7r70PF4SSP8AiRuvmpA953oAAbU+1cPHarHD8JkdA4BtfmCL+IJHaqW6WS30jwxMxsovpemX/Zq4PV4Zo1cGSSQ2BW2VbkAXvrrfu91Q5kld3zkFUN+zGVNjcrexYtppoPSuf9Z5aeifHtw8kJL3sNSeQ3q0fg6soa2ttaXgsqX6orZ/ovZ8kuhbKrSKPnFF7qNDa4+kFuEXu91cubdvp0+P9Z77ZjE8O1GlYrpJwGVpHKjs9/fXqWIhJNgK6Dhl9Dqa4TG7ei5TXbz/AKK8Hkw0EhKXGjM2uZmNlVFHMk6AabmtBJgpNDlOU7NYgb21uAQPMCrjHQu2TKI+qBzKzYl4C72YFx1aMSgG2oBzE29k03C9UWuZEJGjthy07LoLiTGMuZCRYBRla23K3uwlk7fP5PG5bhmA4DEdJJgWtfKg5HY3a1x3G1vOpJ6Mp9DEejKD8Vb8KbjlDIVRZ4ojfUFMMpvuWeX5/MebW13rJYbsNIqhMobshJFk1+kesUAvc82GbvrbnYvsX0fnQHshxzMfa+HtfCj4Po1btTuV+wti3qTonxNQMHxEoQysynuBPu8aNxLpBLIADZTzK6X5gnuoi1fB4ZB/BvyuzSEn3ED3Cos2Aw8mifNPyuSUPnftDzufKqQYhm1zfGpEeJPPWgiYvDPG5VwVI+7wOxB769Fhk7ETE6Mi/FAPvHxrLRYlJE6uUnLY5Gtdoz3jmV7xWkwER+TIGsct0zKbggewwPlYeBoMxiQBJJE2itt4Gs8xsTyNaLjS5tSLHY376zkosdaC24DjerlGujaH8KN02itiSwFhIqv8Mp+K1RLJtWg4kpnwUcgN3w5KsL6lWIsfGxt7zQZpjQWNqe5oRoHX8K6h5vCuoG5qVajiYXo+AXrGVANWYL/mIH40G/6QyCLCRRL/AMJF94ux9bk1iXblV/05x2bEsn0Y+yPOw/0rMg0F1w+yxOfpOco/GtrwoWiRR4n+kj8awfDVJIv6ffW+4GMxFhoLAeW7fCgy/SqItjpEUEk5AANTfq1qZg4kw2gs030m3CeC+Pew9Lcy8WxKxzzuDmlkJW4OkagBQAR9MgC/Ibd9UEs5Og0oLp+Ma3Y37+f31NwvSBBpmYDne2XyI/SsmHFDLa0Gwx2Lwsb3hjR5NifoAjmqbHz200qJPxidzbNqdgMo+LsB6ZhVHCCw7I23tvS4VMzqrkBSdyLgWPd7qEbACHER2mjJQiwYhgrabqxAuDyI0PImunwogjYocyZQMpN7AbW9/OocUZksJeuxEpAbqVeyxqdVM5DLErbGwUHuD2zVacPOeFrmMm7C0b51Ug2y5yBmIOh0GtxXDPDXp7OPlt6rBzyoJCsnUNchl67EyZrjtAhLHqgu912y303Gg4VxxDcS4nByqNmXEL1o+ySwCy+BOU99zrVPxRXEhKdcBfaHqrnmATJqBoRoasuHTysBeTHLcXyCLDsAPFhGysfJjWsO8e3PPrLpbycShUZ+s05bW8usv1Y/zVD4ljVkgfNl6vTsvI0EUmoNnnK3kB+rGCp1DEg1JGYdoJigQP4giwqEDmS0gAHuqtk4iryjLi8GxG5ZGxMhPdnSRRz9lVABJtW5hJ6Yudy9mYcxAAxfIhc3fqMLJirtrvLEV18CL1Y5pSUcJi5ct7ZLYYDT6OHkKiT/ABbgaW1vStiJGsRJjpPsxQRwp6fKFVvXP61BxmFOeIthCzHNl+U4s9aDl2QR9YFU21CsL3NwarJYuFyxs8qxSF30IxUmHDczfroo3e32c1hyqk4qD1ilo41NiCySLJ6Fsqst/Xap8uCRVzNg0gfe8eA60r/M4zM58QFqBw3BJPjEHzUjHNdhA8MwGUntq5JYEjw8qCRw7g7ym9iB8TcaeVRPD7q0HGuLKimCA6bSSDnyKp4d55+VZ6OK5sKrBb2ro3NrgXFToMAb3J25c6vOH8HLWuPT86DPxI1ibHQXPhpvUvhfGXgbs6ofaQk2PiO4+NXfGJI4ozElsx0JHLw/XvtWKxDkPYCg2xxeFnFzdG8fcNf3tWfx/ClubSR27y3Lx0qE8MkaLIbAMRYeFifSor48tuL0EWQ2J8DWv6GYcyZ4z7DqynyK2P8A9TWYiTO4BOUd/wC+dbDrRAYoUFmaSPPb6Kh1IUn6xNifdQYiaMqxU7qSp8wbUBu6pnGltiJwNAJpB/WRUG1u4X++gfkrqDc9491dQQzIByrT9A4r4kyW0iieT1tlHxa/pWZLbabmtb0Exwi+UtlzKIlLDvHWKrW9GPwoKfi0uaRzvdzr6mkwWDaQkKNvEfjV90l4N/vIjmU9oW2Yd48e8d96zSYgKAefhQbLgvCFXtTOqAbC4v571I4t0kVEMWHFrjLnO9tb5e6/fWRPEiRYbUXH4KRFWQ2KNaxHiL2PdQSMPE0jKintN/rvRZeFyjQi3p+NROFSlSCu4NxW84fxCLEDK/Ze252Pn+dBiJcIVFRr99bziHBPqi3hyP78KqcRwU8gDfu/WgrOBcSWJ+2uZGFmtuO4r+XOr3ifBllQSQsGU3sw5+B5g/Gs5iOHOh2+FF4ZxOTDtddj7SH2WA7x3+PKgvsMhyLCyh7Alo8xWK305sU5FyCbgIbg2OhsSkrhPG4CrWnWRQcoaKB1hFgOxGVDBgARrmOpOwsA3iCJioR1YursM4Nrpl1sb7sdlOoBOb6NMwmLtGiiTEwnLYJhsOJIiNuxmheyg3XMcubLmtYipZvpvG67UHSRVclkhLW1zyq8KrqNFkYBwWJAuqkd52qLwCK6hckQYX7EePmj5+04RRm5dqxq+4tw95BdosRMRs+LkRIx49TDoxH2ox5jeshwLFrcp1mDIBBAGDkkF7b2WTSpJrqN3Ly7rXpLENDLhVYa26yXGuO4gOVyHxymnYPGs5NsVjST/wAPB5Qf78mHKj30N+KMVyLPil/6HD3RfQzROPjUjAwSslivEJQebSQwD3xFH+FaYPkwjObnDY1/GTFBFP8AhxTWH+QVRcTwQ+VYeMYbDI/bcCKQtiGyIfalyoy7/WI1texq3xPCXO+CgYcziMZK5/qie/vqrgwqHFBETh56tCRBE/VOhJUdYsiAnNYlQMqe0deVQH4pIiZTHJiMM62LDE/KjEQNwZGk6oeYJNVbYycTEszqJI2HYl6yBgSt+rJAZDZRpYAgnferzERPEPZx8NtzdcUjabEEyy28gtZZEU4glepe980kAMfa+rLAWNmtbtE35WA3H4tMLhC1rc+VaDA8IC6sPT9aXo91QBZ2AI0sb6eQG9T8Xx1FNo0LtyJ0X3DU/Cqwkw4FVFzZVXcnYc9TUHH8dVbrDtzb8rbCqnGYqaY2kawH0bWHpbSpMHBG2k7OxsN9RfU/hQQ/khJzO6pm13BNEThGG0Z5C2uwO/h+dW0PCY72BtcW76nRQ4aG59o82Y/u3oKCp4pg45QLhrjQAA21FhsNhaqhuC95X0Op9PzraCckXSNSDzt+lBxGMgUXleFeRsbny02oMlHgYx7Wwo2EClhK3ZhhbO7ciVsVRe9ibaVIxPSbBRkGODrCPpZRYeIzXJ+FZbjnSGXEmxbKgOiDl3bUFdiZi8kkhOruXI/mJP3mow8Nf3zpS9v9aQ7Xtby/d6B1j4V1D+UL311ALT3Vf9DHDSyQ3AM0Dxr3ZtHX/wAazy06IkEEXBGoI0II2IPKg2uELNE0WYqCdVPJhvvqp0sbW7jUKXgQOl/X86l8N49hZivypSslrNKpy5rc2A0J8bCr3BYfAuexiifAuo+9KDO4Xo9bcab3/K19fStHDhYli6sqzpbUEEc76aA3HhV5DhkW/Vxo3k1/gKccQwF2htb7JPwANBkmweFFsqv5WN/Xtb1FnRFGZS6sDoCPxFbRkil9qHU/SVTcfAGgtw3UgJp45fuNBn8Bx6SMAfxE7m/A8quYeK4eUe31bdzcj/N+dJJwRXazIVNjZgLC9tLkaVR4vAhWIbQ7Wtb47mg00nDVcXPaHeNR7xWS41wrqybnQ7Hn5U/DRvGboXudOze/9NTsXw2RwGnmVbDZrkgeW49aChwkjWIWRkvoWTcDv1BF+YuK0onGRck2LSK2hw8SyJlyrkQAxSOuVMmoABJbne1diOjZMWeNlde9Df3j8KLwdpepW5mIUsCcOwEkX2ZIm0kBsGBsxu50trRY7G4eKYf+mx2LJ0tiM0cXm0c5RLeUbHwrIT42SHEsrzujblMPCZVS+uTN1TagEbgHUGwBFayeZHurS8Vm+x1MkI8usSGIW83rKdJYTGqnqxhgoYxwRsM9mI6x5WjDW7RQdm+p1YltJW4t48VI4/i8RmBtoUhh+LJER76sDDdOsOHRk5fKcfIT3doWkQehtWI4RiUcgSGNddDieukB12Aky29PdWoEy6SquFVl0Crw+Z2te2c5WDKPQiqhsi4VbM2H4Mh7zKrm/mYQTRsFi0kYxmThzoV7MLxlI2ufoSMWDnSxyqbXGlPmnl7RzTDmDHhVjJ/+Ymw7gdaBwzE4rO6BZGDWGWZcPISVJzHq1mj0AZfYJ53ANBYy4AooPySSHxwWJvGP8NjGGHh1beVUnD8VEcWWlkaUJEwGeLq8SCWWyuMqgobMb5V9nTNfSfJhkuerhw+cav8AJpHws4OntQC19OTuOW9Z+OYvK5Z5Gy2FplAkXmVLL2XXaxF9jqeUL6bIY3Bnk6Hv1a3mNL0+JoDqMTH6hlPuIrJsdTSBqrDZ4XF4VGvJOrW1CqCb213tb41G4h0vBYmGIXP031PomwrKsaY45UF0/S7FfWX0W33WqFN0pxZ/3uX+UD796qi/v/e9MVdz+9v9KCViuKSyfxJXf+ZiR7tqi2pqjy91Id99B+9aDmb9/wCtMIpxplqAZjFMckar+lPDXppagTPJ+yPypa71+6uoAxnalzWoatp+/wB/60qmgJT/AFoV6cGoDiU7G9gdO79KlxcQmX2ZpF8nI+41XqaIDQWX/wDVnO80h82J++hzYx2GrsfAn8Kih/ypS1BaYDjE8X8OZx4XJHuOlWU/S/EOb/NmwA1jB9b2rOpRBQWc3SPFNp1uUfYAT4oAfearJcQxJJYn1rgaQrzoJfDuKSwnPGxB5jcMO5lOhFapWzFTl7Z9kK5hlF7sUikuFlF7nqnItqdRYDFpGTpa5OgHeTsK1rzoYA1+wSIyZE7JOYIUdH3ObTKbG+gsdaxldWOvHjuUuLxbLo+L4mn2Rg1c+XWRYVlPoxPjWd4vCBf5qVFfcyuTiJstzmY3LRRpfMBcG5Ast7NpHlMenyjEYcD6oE8Out7yI0kOnJiqi9hcVleKY+LrQseIbEM9w0zkdsgE5I8oVQqi5OQWuV3OatJE7+z6Lr+qVyxAgjkbtHVnYm9wfsHTxq4af/ZTNmYk4CfEasfa7JjNr6ZVuBbvvvrVF/ZhPlCX54aD4dZ+dTcLiM2DjX63CGH9CD8aC84gypI+lwsuB31sry9WTr45j6VDliGVUJ1TFzw5uaLJnnit5HqLeQqFxviFjinvp8iw0o845cQ9/gtA41xBAcXZrHr8LiBbvXqQR6iG3rQRsaTMIpJUTrTmjjkJ+krMJMLLJbNdWV8ko17IO4bPAwl8q3Lkkk/OG7qPqkj2iNr637zuTY6YSCeGwMZxJPcbNGkvWKe8SM2o535inFrUZyLfS43ube+ktqK5gSPMi3htSM9iNN6rIimmSbUuam5qAMun30Ay8hRMRUZnA0oDE/pQy1DMl+61ITQPz9wpmenhaFKtAoIoGIl0tzrjXSWIsf3ag6w7h+/SupM69/wrqAKPSh6hh6Ir0EsmlEvK9AzV2eglrJRVNQ43o4egkCnAXqOstPSSgkxmjKaiI9EV6At/OnGgo9Oz0FjwSEvKAMxt2rIwDm1hdL7st81vs1pFxMZfV4JnYWIlBw2IZQLWkjZcs3qigcqpujkNwwyCQtqEEnVy2W92he4sylrHtDRxqNmvJsUQCrzSoNymNwwkjA7uujyr6mRqNRV8T4UylWSOeJU0CWkcAcgjYaRgi+GQ+lVuMwK4jsrJEZB/u2xNn9UeAsPUVoMPGLZoYVKjZuH4oBddyYHKRenboONxNxlmmVkA7Qx2EIB/xkCRD0U1GtqTBdH5ojrHil+1CcKQPDtBW/pqQeDqqgCbHqBGYgPkoYBDa6ARQkW0HuqbhOHq6/N4aEp9E4PHOg/yoIwPeakMsqCwg4iniMRC4/7k7H30GXx/Cg1wJca4yhH/ANmydkXKpaSMA7nl31UT8LcEnLjH0Op6leXMggjz3rVYlJGNuox9u9sREo/7c1/hUdOBlgb4adr6WbGya8rEdZYjwqCtwGiKLAWFiAxa1r6ZjqT40YsCagYZcoKdgFCVtGLILfRU/Sttewub6DYPU6itMVYX2rr1HDaU69EGLU1jQw/fQzLpQOk1qDKg3NSs1BkF96BiEW0p6mkNNLUDmJpp0prvQnagaz2obMTvSO1BdtKCReuqH1tLQRQ9ESWurqAvWCuMtLXUBo2oxkrq6gRWoqzeldXUDg9GEldXUCJJXNJS11Ba9G+O4ZxJh5JoAySX6rEgZGNh24pNMjA3B9r2QQBck6pYJVUNGs4B+lh8Us6jyGLsLeCiurqXpqIWLlTMXl6hmGgOJw74dwf/AHNivqq0WJpAAY/lKrveGeLER+V8ReS38oFLXVKs7QcYEkY9ckEn/XwEin1lN1PoKjZ4D2UHD/IYkp/SIzaurqQ2reJLhwwWSLhouDqZusvb+aMUfDYPCEApDwmQ9wdVN+64RiDXV1XRtGxKKCcrREd0KnqktpkV/ZcixvltbuHOMR99dXUZvsqSffXM966uohc9DMm/urq6gY0tMMldXUDGmoZlrq6gQyUMyV1dQBd6iyycq6uoG9bXV1dQ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data:image/jpeg;base64,/9j/4AAQSkZJRgABAQAAAQABAAD/2wCEAAkGBxMTEhUTExMWFRUXFxoYGBgYGB0dGhsdGhgXFxoaGhcYHSggGB8lHRgYIjEhJSkrLi4uGB8zODMtNygtLisBCgoKDg0OGhAQGi0fHyYtLS8vLS0tKy0tKy0tLSstLS0tLS8wLy0tLS0tKy0tLS0tLS0rLTUtLS0tLS0tLS0tLf/AABEIALgBEQMBIgACEQEDEQH/xAAbAAABBQEBAAAAAAAAAAAAAAADAQIEBQYAB//EAEcQAAIBAgQCBwMKAwUHBQEAAAECAwARBBIhMQVBBhMiUWFxgTKRoRQjQlJiscHR4fAzcqIHgoOS8SRDU2Nzo7I0dJPC4hX/xAAZAQEBAQEBAQAAAAAAAAAAAAAAAQIDBAX/xAAfEQEBAAICAgMBAAAAAAAAAAAAAQIRAyESMQQiQRP/2gAMAwEAAhEDEQA/AEUU4UgF6UUBVp4oaUQUDQDeiLenAU4CgWM3owpgFOvQOKV1qUGltQIwOtq6JTYX99OpRQKxpivc2pWrgNaBwp1NNLegW1IdKU0jC9A5TS0xBTr0CGm2p96QUDGrq0+C4UI4w7Lmlb2VIvYctDpc6anaq2SeUSZSsZa/shEIJvaxsuv60FOwppFXD4eNgQV6pr3BGZltzBBJI8CKiYnhzqpYWdBuyG4H8w3X1AoILUI70ahkUDCL0wrRDTGv6fv9aAbCmGiU1qAN7nyprCiEU00CWNdS5hS0DBRAaEtjRBtQPAoooJa1qKBrQEU04U0DWiKKBVosSFiAoJJ2AFz7hUrCcOJGdz1cfIkat4Iu7ee3jUpZ1S6xrlzCxYm7kcxfZQe4D1NAFuHFQM7LGSL5WzZrd5CqbetFbgrMuaJxJbUgAg6b5b+1b0PhTxglZM0ZuV9peduRt4c/f32teByLlzRgKy+0Bsw+tbwoMqK5jWo6Q8GDAzxDfV1HxYfiPXvrMkUDQb07em0UUCFaVBTrUooEptqcwpKBq0hFPtTbUCmrzotw4SN1jeyh272318Bv7qomNa/o04+TWXU5zmHdfa/oBQSOI4qytL3Cya89r/v8KoYfmUztq7Dsj6oYe0e8kH0v37W/F489huCAR7tKicSgzyi5shF79wtt3XuCPTwoM7LiDrfejYXFEG6sVPeDb32q+xHC4iijLkcqDe5INydGvtsNQOdU0/DmQ6gqfh6HY0HSNHKbSARudpFFlJ/5ijQfzC3iKrMTh2jYo4sw3/Q8xVx8hdhtyJ2ttvSy4XrsOf8AiQD/ADR9393W1BQGhsKeaaRQMtTWp5ppoAsKGVNHJppFAHqq6i0lAEKLWoirTFWwpy0Blpw76GBStGDvQSFNW+FhWNBI6hnf+Gh2ttnccxfYc/KoXBsF10qR3sDue4AXPwHxq6mTr5nK2AHZQeC6AD3UEGfEMe25JY7k/cO7yFRQrMedXcnBZNLgerAfAkGrHh/DSlm3fkQOyvjr7TelhQUsUEsDAlWU763FWwjyyJMlgGuHHiPDle4+NTsZhmZfrEqFYHwNw3n++evT4UgRpYnQW0OhLEm/LbL7qCfhWA8A3LkDtp8Kw/FcMI55EGwbTwBsQPcRW06xUvrmyITl5ki5JHfWCxWILuzndiT76BtxTqYrCo3E8UY17Ni7aL3DvJ8vyqWyTdXHG5XUO4lxWHDj51wpOyjVj/dGtvGs9N/aBh1NhHMR3gL+L1A4nwljdiSzHVmOpP77qzmJ4cblQCT3AXryz5PlenrvxdTt6HwrpZhZyFWTK5+i4yn0OzeQNXV68ExOHIJvy5fhWv6J9K5obJOS8Wmp9pB3g/SHeD/r6JnHC8d/HpxFNteuDgi415++kJrbkUirbotMyz2GzKcw77AkAeN/xqoZrUiSlWBW4INwRuKDb4KcTqygZch0sNtrjx3o7xIcqmxy7EEDnf2axs/HZmUrcDXtFVAJ5623qBHK1tGOu+vOg3+JxMSC8jqPj6BRc1TN0kjDWVGCc2BsfPKPuvWXtXWoNvxKIsLKzHS/tGzC1wRWdwGKMM6sfZPZIPMHQ1ccDn6zDZb9qM5f7p7S+43HpUDjeFDAPyOh8+dBU8bwPUyso9k9pD3qdR+XpVea1ONhE+EBBvJDr45fpD03rKP4UCMaS9dl1phOlB1MJpTTSaDq6m5q6gjhiaKp1oOfTSkVretBKDaU4NQA9FF6DSdHR1UE+JO9uqTzOrfDLXcDgLWvsdb+FTuMwCKCHD31Au4+0e0x9Daj8Kw+WNPtH4D9aCVxLF9RBdVCsWyp4WHabx/UVU4XpLMvtWcfa/Ail6YzfORpyWO/q5JPwC1RA0GtHStbaxNfwYflTIulRDWEYy+BIP3kVmBenXoNDiuKRKXkjLl2FhmGiXFid9TY7DSs9falOulIN/2aBStUPSTF9W4t9UfEkn32FXw8/wB3qh6RRP1kbxxrK5OUIw0N+yNwbWzX9K5c03g7cFkziTwKB5VMsiuIxqMqks38t+yPO/pqalT4J5BkjRMLCdxmBnfzY7eXxrQcGiljhKyhFBcBQoIFvEEmxNROJ9C1ndXkmmspJyiRgNTcCwNhYaaeuuteOYR9C5VhuL8BjiTNGuq9/Pv9ay/E4LEEeP791en9LciJ1Y7q81xEmYKO9b/cKuNTknTa9Ccbnw+Q7xHL6WBX3Xt/drQXrA9BcTlnKX0kj+KG/wBzH3Vu2Ne3C7xfN5JrI5jahytbUU2Vrb0zNetsCHc+IpwNMJPwpqnxoCGmk/fTOZrr0F70RxHzrR8pFIH8y9ofcat8fBdXXv7Q91ZHheJKTxN3OvuuL/AmvQMbB2iO+9qDKcFx/VTi/st2Tfx0+O3rVf0hwHUSlR7DdpD4Hl6HT3d9BxHtMPHWtE1sZhcu88Vyo5nvH94fEUGRuaHeuzUlvGgbekNLtQnPvoFrqjdb4/v3V1AhNqRDeuLa0SBbb0CqDfwrQ9EsCJcQpI7Efzjf3dh6tb41RE1s+FL8mwDSnSSbVR4bJ8bt60FdxPGdbiJG3F8o9Dr8b/CtTg4dVHclvfWGwxsygcjXo/DogWHgFPwoMN0nmz4qXuDZf8oC/eKgoafxM/PynmZHP9Zoce1AYPSl6Dl7Vz6UjSUBWalUc6D8aIp8aAiCmu2Vkktfq2Demx+BNPVRSsKlm5pZdXa74jiEcJ88VXRgFAYt6FTofDXxqQeIDq8qkmwtrflpzFZ3ocpKvHISvVyMqm9sy+0Nd9LkeVqtOJYqKPY/jXgy3H1sbjlJpnOP4E5Gkc615dHPd2+yg+N/0r0fj2NeYZVFhXnmLweRpB3gD0H62phpOTdTOjMp+WQW+q5P+V/0r0fNce6sJ/Z/hQ88j/UjVfVj/wDk++t7IPSvbxzp83lv2DmUnXlTIedElcHT8PxpqJatuZXeuU3pJRTI6ArDW9MZvvpc2tNOlBysb+NeocWksFbx/X8TXlQP4/dXqGM7UTDwVv6RegwfGkyzMOR1HkdaNwjH9TMr8tm8jzruNjOiP9XsN6bfvxqsWTTxGlBbdL+HCOQSp/Dl1Ftg25HruPPwrOmtnwONcRhmw7nn2T9Vt1PvuD4Vj8RhyjspFmByt5igGW2oZFENDagFl8BS0+57h+/SuoBKvOnimXpy0E/hGAaeZIgfaOp7gNWPoL1f9McYrTLGnsxgAAeWg8LD76d0Rw5iglxRHaIKJ5Lqx9SAvoazrTEksdSbsT33oH4MlpUXvYff+Vem8Jku7HuH3afga836OD58MdlBY+m1bro/ITEzfWP43oMPxrsYiYf8x/8AzNCR9Kl9Ko7YqUfbJ94DfjVch0oDZ70tqmYTg2IYXEMlu8qR7r70PF4SSP8AiRuvmpA953oAAbU+1cPHarHD8JkdA4BtfmCL+IJHaqW6WS30jwxMxsovpemX/Zq4PV4Zo1cGSSQ2BW2VbkAXvrrfu91Q5kld3zkFUN+zGVNjcrexYtppoPSuf9Z5aeifHtw8kJL3sNSeQ3q0fg6soa2ttaXgsqX6orZ/ovZ8kuhbKrSKPnFF7qNDa4+kFuEXu91cubdvp0+P9Z77ZjE8O1GlYrpJwGVpHKjs9/fXqWIhJNgK6Dhl9Dqa4TG7ei5TXbz/AKK8Hkw0EhKXGjM2uZmNlVFHMk6AabmtBJgpNDlOU7NYgb21uAQPMCrjHQu2TKI+qBzKzYl4C72YFx1aMSgG2oBzE29k03C9UWuZEJGjthy07LoLiTGMuZCRYBRla23K3uwlk7fP5PG5bhmA4DEdJJgWtfKg5HY3a1x3G1vOpJ6Mp9DEejKD8Vb8KbjlDIVRZ4ojfUFMMpvuWeX5/MebW13rJYbsNIqhMobshJFk1+kesUAvc82GbvrbnYvsX0fnQHshxzMfa+HtfCj4Po1btTuV+wti3qTonxNQMHxEoQysynuBPu8aNxLpBLIADZTzK6X5gnuoi1fB4ZB/BvyuzSEn3ED3Cos2Aw8mifNPyuSUPnftDzufKqQYhm1zfGpEeJPPWgiYvDPG5VwVI+7wOxB769Fhk7ETE6Mi/FAPvHxrLRYlJE6uUnLY5Gtdoz3jmV7xWkwER+TIGsct0zKbggewwPlYeBoMxiQBJJE2itt4Gs8xsTyNaLjS5tSLHY376zkosdaC24DjerlGujaH8KN02itiSwFhIqv8Mp+K1RLJtWg4kpnwUcgN3w5KsL6lWIsfGxt7zQZpjQWNqe5oRoHX8K6h5vCuoG5qVajiYXo+AXrGVANWYL/mIH40G/6QyCLCRRL/AMJF94ux9bk1iXblV/05x2bEsn0Y+yPOw/0rMg0F1w+yxOfpOco/GtrwoWiRR4n+kj8awfDVJIv6ffW+4GMxFhoLAeW7fCgy/SqItjpEUEk5AANTfq1qZg4kw2gs030m3CeC+Pew9Lcy8WxKxzzuDmlkJW4OkagBQAR9MgC/Ibd9UEs5Og0oLp+Ma3Y37+f31NwvSBBpmYDne2XyI/SsmHFDLa0Gwx2Lwsb3hjR5NifoAjmqbHz200qJPxidzbNqdgMo+LsB6ZhVHCCw7I23tvS4VMzqrkBSdyLgWPd7qEbACHER2mjJQiwYhgrabqxAuDyI0PImunwogjYocyZQMpN7AbW9/OocUZksJeuxEpAbqVeyxqdVM5DLErbGwUHuD2zVacPOeFrmMm7C0b51Ug2y5yBmIOh0GtxXDPDXp7OPlt6rBzyoJCsnUNchl67EyZrjtAhLHqgu912y303Gg4VxxDcS4nByqNmXEL1o+ySwCy+BOU99zrVPxRXEhKdcBfaHqrnmATJqBoRoasuHTysBeTHLcXyCLDsAPFhGysfJjWsO8e3PPrLpbycShUZ+s05bW8usv1Y/zVD4ljVkgfNl6vTsvI0EUmoNnnK3kB+rGCp1DEg1JGYdoJigQP4giwqEDmS0gAHuqtk4iryjLi8GxG5ZGxMhPdnSRRz9lVABJtW5hJ6Yudy9mYcxAAxfIhc3fqMLJirtrvLEV18CL1Y5pSUcJi5ct7ZLYYDT6OHkKiT/ABbgaW1vStiJGsRJjpPsxQRwp6fKFVvXP61BxmFOeIthCzHNl+U4s9aDl2QR9YFU21CsL3NwarJYuFyxs8qxSF30IxUmHDczfroo3e32c1hyqk4qD1ilo41NiCySLJ6Fsqst/Xap8uCRVzNg0gfe8eA60r/M4zM58QFqBw3BJPjEHzUjHNdhA8MwGUntq5JYEjw8qCRw7g7ym9iB8TcaeVRPD7q0HGuLKimCA6bSSDnyKp4d55+VZ6OK5sKrBb2ro3NrgXFToMAb3J25c6vOH8HLWuPT86DPxI1ibHQXPhpvUvhfGXgbs6ofaQk2PiO4+NXfGJI4ozElsx0JHLw/XvtWKxDkPYCg2xxeFnFzdG8fcNf3tWfx/ClubSR27y3Lx0qE8MkaLIbAMRYeFifSor48tuL0EWQ2J8DWv6GYcyZ4z7DqynyK2P8A9TWYiTO4BOUd/wC+dbDrRAYoUFmaSPPb6Kh1IUn6xNifdQYiaMqxU7qSp8wbUBu6pnGltiJwNAJpB/WRUG1u4X++gfkrqDc9491dQQzIByrT9A4r4kyW0iieT1tlHxa/pWZLbabmtb0Exwi+UtlzKIlLDvHWKrW9GPwoKfi0uaRzvdzr6mkwWDaQkKNvEfjV90l4N/vIjmU9oW2Yd48e8d96zSYgKAefhQbLgvCFXtTOqAbC4v571I4t0kVEMWHFrjLnO9tb5e6/fWRPEiRYbUXH4KRFWQ2KNaxHiL2PdQSMPE0jKintN/rvRZeFyjQi3p+NROFSlSCu4NxW84fxCLEDK/Ze252Pn+dBiJcIVFRr99bziHBPqi3hyP78KqcRwU8gDfu/WgrOBcSWJ+2uZGFmtuO4r+XOr3ifBllQSQsGU3sw5+B5g/Gs5iOHOh2+FF4ZxOTDtddj7SH2WA7x3+PKgvsMhyLCyh7Alo8xWK305sU5FyCbgIbg2OhsSkrhPG4CrWnWRQcoaKB1hFgOxGVDBgARrmOpOwsA3iCJioR1YursM4Nrpl1sb7sdlOoBOb6NMwmLtGiiTEwnLYJhsOJIiNuxmheyg3XMcubLmtYipZvpvG67UHSRVclkhLW1zyq8KrqNFkYBwWJAuqkd52qLwCK6hckQYX7EePmj5+04RRm5dqxq+4tw95BdosRMRs+LkRIx49TDoxH2ox5jeshwLFrcp1mDIBBAGDkkF7b2WTSpJrqN3Ly7rXpLENDLhVYa26yXGuO4gOVyHxymnYPGs5NsVjST/wAPB5Qf78mHKj30N+KMVyLPil/6HD3RfQzROPjUjAwSslivEJQebSQwD3xFH+FaYPkwjObnDY1/GTFBFP8AhxTWH+QVRcTwQ+VYeMYbDI/bcCKQtiGyIfalyoy7/WI1texq3xPCXO+CgYcziMZK5/qie/vqrgwqHFBETh56tCRBE/VOhJUdYsiAnNYlQMqe0deVQH4pIiZTHJiMM62LDE/KjEQNwZGk6oeYJNVbYycTEszqJI2HYl6yBgSt+rJAZDZRpYAgnferzERPEPZx8NtzdcUjabEEyy28gtZZEU4glepe980kAMfa+rLAWNmtbtE35WA3H4tMLhC1rc+VaDA8IC6sPT9aXo91QBZ2AI0sb6eQG9T8Xx1FNo0LtyJ0X3DU/Cqwkw4FVFzZVXcnYc9TUHH8dVbrDtzb8rbCqnGYqaY2kawH0bWHpbSpMHBG2k7OxsN9RfU/hQQ/khJzO6pm13BNEThGG0Z5C2uwO/h+dW0PCY72BtcW76nRQ4aG59o82Y/u3oKCp4pg45QLhrjQAA21FhsNhaqhuC95X0Op9PzraCckXSNSDzt+lBxGMgUXleFeRsbny02oMlHgYx7Wwo2EClhK3ZhhbO7ciVsVRe9ibaVIxPSbBRkGODrCPpZRYeIzXJ+FZbjnSGXEmxbKgOiDl3bUFdiZi8kkhOruXI/mJP3mow8Nf3zpS9v9aQ7Xtby/d6B1j4V1D+UL311ALT3Vf9DHDSyQ3AM0Dxr3ZtHX/wAazy06IkEEXBGoI0II2IPKg2uELNE0WYqCdVPJhvvqp0sbW7jUKXgQOl/X86l8N49hZivypSslrNKpy5rc2A0J8bCr3BYfAuexiifAuo+9KDO4Xo9bcab3/K19fStHDhYli6sqzpbUEEc76aA3HhV5DhkW/Vxo3k1/gKccQwF2htb7JPwANBkmweFFsqv5WN/Xtb1FnRFGZS6sDoCPxFbRkil9qHU/SVTcfAGgtw3UgJp45fuNBn8Bx6SMAfxE7m/A8quYeK4eUe31bdzcj/N+dJJwRXazIVNjZgLC9tLkaVR4vAhWIbQ7Wtb47mg00nDVcXPaHeNR7xWS41wrqybnQ7Hn5U/DRvGboXudOze/9NTsXw2RwGnmVbDZrkgeW49aChwkjWIWRkvoWTcDv1BF+YuK0onGRck2LSK2hw8SyJlyrkQAxSOuVMmoABJbne1diOjZMWeNlde9Df3j8KLwdpepW5mIUsCcOwEkX2ZIm0kBsGBsxu50trRY7G4eKYf+mx2LJ0tiM0cXm0c5RLeUbHwrIT42SHEsrzujblMPCZVS+uTN1TagEbgHUGwBFayeZHurS8Vm+x1MkI8usSGIW83rKdJYTGqnqxhgoYxwRsM9mI6x5WjDW7RQdm+p1YltJW4t48VI4/i8RmBtoUhh+LJER76sDDdOsOHRk5fKcfIT3doWkQehtWI4RiUcgSGNddDieukB12Aky29PdWoEy6SquFVl0Crw+Z2te2c5WDKPQiqhsi4VbM2H4Mh7zKrm/mYQTRsFi0kYxmThzoV7MLxlI2ufoSMWDnSxyqbXGlPmnl7RzTDmDHhVjJ/+Ymw7gdaBwzE4rO6BZGDWGWZcPISVJzHq1mj0AZfYJ53ANBYy4AooPySSHxwWJvGP8NjGGHh1beVUnD8VEcWWlkaUJEwGeLq8SCWWyuMqgobMb5V9nTNfSfJhkuerhw+cav8AJpHws4OntQC19OTuOW9Z+OYvK5Z5Gy2FplAkXmVLL2XXaxF9jqeUL6bIY3Bnk6Hv1a3mNL0+JoDqMTH6hlPuIrJsdTSBqrDZ4XF4VGvJOrW1CqCb213tb41G4h0vBYmGIXP031PomwrKsaY45UF0/S7FfWX0W33WqFN0pxZ/3uX+UD796qi/v/e9MVdz+9v9KCViuKSyfxJXf+ZiR7tqi2pqjy91Id99B+9aDmb9/wCtMIpxplqAZjFMckar+lPDXppagTPJ+yPypa71+6uoAxnalzWoatp+/wB/60qmgJT/AFoV6cGoDiU7G9gdO79KlxcQmX2ZpF8nI+41XqaIDQWX/wDVnO80h82J++hzYx2GrsfAn8Kih/ypS1BaYDjE8X8OZx4XJHuOlWU/S/EOb/NmwA1jB9b2rOpRBQWc3SPFNp1uUfYAT4oAfearJcQxJJYn1rgaQrzoJfDuKSwnPGxB5jcMO5lOhFapWzFTl7Z9kK5hlF7sUikuFlF7nqnItqdRYDFpGTpa5OgHeTsK1rzoYA1+wSIyZE7JOYIUdH3ObTKbG+gsdaxldWOvHjuUuLxbLo+L4mn2Rg1c+XWRYVlPoxPjWd4vCBf5qVFfcyuTiJstzmY3LRRpfMBcG5Ast7NpHlMenyjEYcD6oE8Out7yI0kOnJiqi9hcVleKY+LrQseIbEM9w0zkdsgE5I8oVQqi5OQWuV3OatJE7+z6Lr+qVyxAgjkbtHVnYm9wfsHTxq4af/ZTNmYk4CfEasfa7JjNr6ZVuBbvvvrVF/ZhPlCX54aD4dZ+dTcLiM2DjX63CGH9CD8aC84gypI+lwsuB31sry9WTr45j6VDliGVUJ1TFzw5uaLJnnit5HqLeQqFxviFjinvp8iw0o845cQ9/gtA41xBAcXZrHr8LiBbvXqQR6iG3rQRsaTMIpJUTrTmjjkJ+krMJMLLJbNdWV8ko17IO4bPAwl8q3Lkkk/OG7qPqkj2iNr637zuTY6YSCeGwMZxJPcbNGkvWKe8SM2o535inFrUZyLfS43ube+ktqK5gSPMi3htSM9iNN6rIimmSbUuam5qAMun30Ay8hRMRUZnA0oDE/pQy1DMl+61ITQPz9wpmenhaFKtAoIoGIl0tzrjXSWIsf3ag6w7h+/SupM69/wrqAKPSh6hh6Ir0EsmlEvK9AzV2eglrJRVNQ43o4egkCnAXqOstPSSgkxmjKaiI9EV6At/OnGgo9Oz0FjwSEvKAMxt2rIwDm1hdL7st81vs1pFxMZfV4JnYWIlBw2IZQLWkjZcs3qigcqpujkNwwyCQtqEEnVy2W92he4sylrHtDRxqNmvJsUQCrzSoNymNwwkjA7uujyr6mRqNRV8T4UylWSOeJU0CWkcAcgjYaRgi+GQ+lVuMwK4jsrJEZB/u2xNn9UeAsPUVoMPGLZoYVKjZuH4oBddyYHKRenboONxNxlmmVkA7Qx2EIB/xkCRD0U1GtqTBdH5ojrHil+1CcKQPDtBW/pqQeDqqgCbHqBGYgPkoYBDa6ARQkW0HuqbhOHq6/N4aEp9E4PHOg/yoIwPeakMsqCwg4iniMRC4/7k7H30GXx/Cg1wJca4yhH/ANmydkXKpaSMA7nl31UT8LcEnLjH0Op6leXMggjz3rVYlJGNuox9u9sREo/7c1/hUdOBlgb4adr6WbGya8rEdZYjwqCtwGiKLAWFiAxa1r6ZjqT40YsCagYZcoKdgFCVtGLILfRU/Sttewub6DYPU6itMVYX2rr1HDaU69EGLU1jQw/fQzLpQOk1qDKg3NSs1BkF96BiEW0p6mkNNLUDmJpp0prvQnagaz2obMTvSO1BdtKCReuqH1tLQRQ9ESWurqAvWCuMtLXUBo2oxkrq6gRWoqzeldXUDg9GEldXUCJJXNJS11Ba9G+O4ZxJh5JoAySX6rEgZGNh24pNMjA3B9r2QQBck6pYJVUNGs4B+lh8Us6jyGLsLeCiurqXpqIWLlTMXl6hmGgOJw74dwf/AHNivqq0WJpAAY/lKrveGeLER+V8ReS38oFLXVKs7QcYEkY9ckEn/XwEin1lN1PoKjZ4D2UHD/IYkp/SIzaurqQ2reJLhwwWSLhouDqZusvb+aMUfDYPCEApDwmQ9wdVN+64RiDXV1XRtGxKKCcrREd0KnqktpkV/ZcixvltbuHOMR99dXUZvsqSffXM966uohc9DMm/urq6gY0tMMldXUDGmoZlrq6gQyUMyV1dQBd6iyycq6uoG9bXV1dQf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695779"/>
            <a:ext cx="3456384" cy="2329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55575" y="3717032"/>
            <a:ext cx="520851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При преобладании мотивации достижения поведение отличается отсутствием видимой тревоги, а мотивация избегания неудач сопровождается проявлением тревоги</a:t>
            </a:r>
            <a:r>
              <a:rPr lang="ru-RU" dirty="0"/>
              <a:t>.</a:t>
            </a:r>
            <a:endParaRPr lang="ru-RU" dirty="0"/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4664"/>
            <a:ext cx="1827419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06143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Адаптационный потенциал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01752" y="1700808"/>
            <a:ext cx="8503920" cy="439824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Эмоциональный </a:t>
            </a:r>
            <a:r>
              <a:rPr lang="ru-RU" dirty="0"/>
              <a:t>стресс </a:t>
            </a:r>
            <a:r>
              <a:rPr lang="ru-RU" dirty="0" smtClean="0"/>
              <a:t>связан </a:t>
            </a:r>
            <a:r>
              <a:rPr lang="ru-RU" dirty="0"/>
              <a:t>с социальными явлениями, т. е. эмоциональный стресс является неотделимой частью социальной адаптации человека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Существуют </a:t>
            </a:r>
            <a:r>
              <a:rPr lang="ru-RU" dirty="0"/>
              <a:t>характеристики личности, которые определяют успешность адаптации человека в самых разнообразных </a:t>
            </a:r>
            <a:r>
              <a:rPr lang="ru-RU" dirty="0" smtClean="0"/>
              <a:t>условиях.</a:t>
            </a:r>
          </a:p>
          <a:p>
            <a:r>
              <a:rPr lang="ru-RU" dirty="0" smtClean="0"/>
              <a:t>Эти характеристики могут формироваться в течении жизни и называются адаптационным потенциалом.</a:t>
            </a:r>
          </a:p>
          <a:p>
            <a:r>
              <a:rPr lang="ru-RU" dirty="0" smtClean="0"/>
              <a:t>Люди </a:t>
            </a:r>
            <a:r>
              <a:rPr lang="ru-RU" dirty="0"/>
              <a:t>с </a:t>
            </a:r>
            <a:r>
              <a:rPr lang="ru-RU" dirty="0" smtClean="0"/>
              <a:t>высоким </a:t>
            </a:r>
            <a:r>
              <a:rPr lang="ru-RU" dirty="0"/>
              <a:t>адаптационным потенциалом </a:t>
            </a:r>
            <a:r>
              <a:rPr lang="ru-RU" dirty="0" smtClean="0"/>
              <a:t>более успешны в профессиональных обязанностях и быстрее адаптируются к различным условиям. </a:t>
            </a:r>
            <a:endParaRPr lang="ru-RU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4664"/>
            <a:ext cx="2088479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06143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Стратегии </a:t>
            </a:r>
            <a:r>
              <a:rPr lang="ru-RU" dirty="0"/>
              <a:t>выхода из </a:t>
            </a:r>
            <a:r>
              <a:rPr lang="ru-RU" dirty="0" smtClean="0"/>
              <a:t>стресса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01752" y="2132856"/>
            <a:ext cx="8503920" cy="3966192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Р. М. Грановская делит все стратегии выхода из напряженной ситуации на три группы</a:t>
            </a:r>
            <a:r>
              <a:rPr lang="ru-RU" dirty="0" smtClean="0"/>
              <a:t>:</a:t>
            </a:r>
          </a:p>
          <a:p>
            <a:r>
              <a:rPr lang="ru-RU" dirty="0" smtClean="0"/>
              <a:t>изменить </a:t>
            </a:r>
            <a:r>
              <a:rPr lang="ru-RU" dirty="0"/>
              <a:t>или ликвидировать проблему; </a:t>
            </a:r>
            <a:endParaRPr lang="ru-RU" dirty="0" smtClean="0"/>
          </a:p>
          <a:p>
            <a:r>
              <a:rPr lang="ru-RU" dirty="0" smtClean="0"/>
              <a:t>уменьшить </a:t>
            </a:r>
            <a:r>
              <a:rPr lang="ru-RU" dirty="0"/>
              <a:t>ее интенсивность за счет смещения своей точки зрения на нее</a:t>
            </a:r>
            <a:r>
              <a:rPr lang="ru-RU" dirty="0" smtClean="0"/>
              <a:t>;</a:t>
            </a:r>
          </a:p>
          <a:p>
            <a:r>
              <a:rPr lang="ru-RU" dirty="0" smtClean="0"/>
              <a:t>облегчить </a:t>
            </a:r>
            <a:r>
              <a:rPr lang="ru-RU" dirty="0"/>
              <a:t>ее воздействие с помощью включения ряда способов.</a:t>
            </a: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4664"/>
            <a:ext cx="2088479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06143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Осознание жизненных целей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1844824"/>
            <a:ext cx="8640960" cy="4320480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Ключевую роль в управлении своим состоянием играет осознание жизненных целей и соотнесение с ними конкретных </a:t>
            </a:r>
            <a:r>
              <a:rPr lang="ru-RU" dirty="0" smtClean="0"/>
              <a:t>ценностей.</a:t>
            </a:r>
          </a:p>
          <a:p>
            <a:r>
              <a:rPr lang="ru-RU" dirty="0" smtClean="0"/>
              <a:t>Чем </a:t>
            </a:r>
            <a:r>
              <a:rPr lang="ru-RU" dirty="0"/>
              <a:t>быстрее человек определит свои жизненные ценности и цели, тем у него больше шансов избежать негативных последствий внезапно возникшего чрезмерного эмоционального </a:t>
            </a:r>
            <a:r>
              <a:rPr lang="ru-RU" dirty="0" smtClean="0"/>
              <a:t>напряжения</a:t>
            </a:r>
          </a:p>
          <a:p>
            <a:r>
              <a:rPr lang="ru-RU" dirty="0" smtClean="0"/>
              <a:t>Способом избегания чрезмерного</a:t>
            </a:r>
          </a:p>
          <a:p>
            <a:pPr marL="0" indent="0">
              <a:buNone/>
            </a:pPr>
            <a:r>
              <a:rPr lang="ru-RU" dirty="0" smtClean="0"/>
              <a:t>   эмоционального напряжения</a:t>
            </a:r>
          </a:p>
          <a:p>
            <a:pPr marL="0" indent="0">
              <a:buNone/>
            </a:pPr>
            <a:r>
              <a:rPr lang="ru-RU" dirty="0" smtClean="0"/>
              <a:t>   является </a:t>
            </a:r>
            <a:r>
              <a:rPr lang="ru-RU" dirty="0"/>
              <a:t>гармоничное </a:t>
            </a:r>
            <a:r>
              <a:rPr lang="ru-RU" dirty="0" smtClean="0"/>
              <a:t>развитие</a:t>
            </a:r>
          </a:p>
          <a:p>
            <a:pPr marL="0" indent="0">
              <a:buNone/>
            </a:pPr>
            <a:r>
              <a:rPr lang="ru-RU" dirty="0" smtClean="0"/>
              <a:t>   личности человека. </a:t>
            </a:r>
            <a:endParaRPr lang="ru-RU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4664"/>
            <a:ext cx="2088479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utoShape 2" descr="data:image/jpeg;base64,/9j/4AAQSkZJRgABAQAAAQABAAD/2wCEAAkGBxASEBUPEBIVDxAQDxAPEA8PDw8QDw8QFRUWFhURFRUYHSggGBolHRUVITEhJSkrLi4uFx8zODMtNygtLisBCgoKDg0OFxAQGC0dHx0tKy0tLS0tKystLS0tLSstKy0tKy0tLS0rLS0tLS0rLS0uMC0tLS0tLS0rLSstKy0tK//AABEIAKMBNgMBIgACEQEDEQH/xAAcAAABBQEBAQAAAAAAAAAAAAAFAAECAwQGBwj/xABGEAABAwICBgUIBwYEBwAAAAABAAIDBBESIQUTMUFRgQYiYXGRMkJScqGxwdEUI2KCkuHwBzM0c6KyJEOTwlNjlLPS4vH/xAAaAQADAQEBAQAAAAAAAAAAAAAAAQIDBAUG/8QAJREAAgICAgIDAAIDAAAAAAAAAAECEQMxEiETQQQyUZGhBSJh/9oADAMBAAIRAxEAPwDx8BTAUsKkGrqRiQslZWhqlgVpE2UhqkGq4RqYjWiQrKQxWxxK1kSvihVUS2Z9Uo6pEmwJGnTRPIHtYrAxaTAk2NXxCyjAkGLbqVW6JCQrM2BNhsVsbEnMPYqoLMDmpjHktj4FUY1aQWZMCRYtWrTGNOh2ZcCiWrUY0xjSodmQtTsYtBjVjIlNBZmLFBzVrcxVOYk0CMpaolq0liiWKKKszFqiWrQWKJYpaKszlqiQtBYoFqhodlGFWNjUxGrAFLQ7Ki1VOatZaqXNUgjMQmIV+FQcxTQykhJWFqdKhm8MU2sVzY1Y2NNGbKREpiJa441cyBaJEtmNsKubTraynWhkC1SIbMMNOtbKXNaG060wtKpomzM2mUvoyIiMKwQqRAh1Iq/oaN6hVSQqkwAzo1FsG9EXRZp2xBXYGBsKk2JbjGpxwpWAImiI7is5iRueC57lkdT2VpgD9UomJENUmMSqxWD9UmMSIapRMKY7MAhU3Rra2FRdEkwsHvjVRjRAxKJiU0NMHmNQMa3OjUNUpaKswmNRMa3mJQMSlodmBzEzYt62OiSjjUNFWYSxSEa2alMYlmyrMjmqpwWt7VncFIyghRIVxaq3BIZQ4JKZCdSMOtYro4lobBvWmGBETNlEUC1x061Q062xUy2RmzFHTK9tOiDKdXNgVpkA1tOrI6a6IahIRWVWIx/RSFfFFkt0WeRUJGW2KLvoZmMSgYVqwlNhQANdTm9kwpUSDLlaGQJudAkBvopCsbB2Iw6nVZiUeSx0DDTrFUQ5o1ILKkxglXGQmBXQKJhROSAXyUDCtVIkG6lMYkS1KgYVViMBjUXRIiIUxhRYWDDCq5ItyKvisFndEmh2DTCo6lEtSmMKY7BupUHQIpqUzoVLQ7BDoFVgsiMsjBvv6ov7diySTDc087D4rKTj+lpMpTuaoul+yeRCgJW77t7x8Rks20WkyqZqyvatrm3zGfaM1Q+NTQ7MhCg4LU5irLFLHZmLUyuLE6kdnXxMW6ngU4KbgiVJTEnYoUiWhqSjJ3Im3RpAvt96IUVJYBEo4EvKPxnPNp1MQItPTAHLv7kF0xp2lpniOZ5a9zQ8Bsb32aSQCcI4g+C08hmsbbpKy3UqJhU6DSlLPlDMyQ+gHAP/AAHP2LYYVSmJwa2geIlPBcLZqk7YU+RNGIR9iqfGirqbeFXqEKYNA1sJWmKPitkcO5M+HPJKU7EkUBZpO5EBDvSkp96lNJl06BL4rqJiy7UTNOl9GV8yeII1CiYEYNMommVLILiCDCoGBGDTJmUqfkDiCTAmMNs0Y+irPPFuVKdg1QHfFdVmFFDAomBaqRALMKYxbzkBtJ3LdUYWC7uQ3k8AgtXKXHPIbmD9Zoc6HGLZGeqGxgv9o7OQ3ofMbnrm/AH4Ba9STtyHAbfH5KiWaGPJz2tPC4xeG1Yyk3s3jFLRnLeAJ5W96rcw+ifFvzU3aXp/SJ7mP+SdmkoHbHgesC33rO1+mlP8MjwN4I7xl47FW6PeM0X1YOYzHEZrLLSDaOqeI+I3pNCsGOjtmMj2fHilrh5/V+15vPgtL2kGztp2EbD8j2KqSJTbWh1ZF8apcxZpHPhN29aMnNh83u4LZDI2RuJvMbweBTUk+hONGctSWh0aSBHoNLGjtBGhdIxHaONcjZqFKaJaXjC0usXYWl2Fou42F7AbympWZLdG1RZRx1P0sopHYHyGmlyvFVsdA9pO4l3V9q5r9pUEMjBIMTJ4smuLCY6iEnMNeLg2JxD7w2leoaS0XFNGWSxslFjYSxtkAO42PwsvF+mVBBTOMMTmNcSS6Gklm1QPGWNznBp7L3T59HRggnkTijkbLodC9L6unsC76RGP8uYkkD7L9o53HYueTgojI7544yVP+z2TQHSGmqxaM4JbXdC+wkHEt3OHaOdkbEa8EjeQQ4EtIILXNJDmkbCCMwV6H0S6d5iGuOWQbVW2dko/3DnvK2U7R5mf4Tj3H+DvmBOYVpbFwzHEbCrRGpcjioHmFQMKImFOIEcxqBgZCrm098lsbAr44VEpmsYAc0yQpkakpt6iKdHlDxgf6MommRjVtvhuMVr4bi9uNk5p0/IHACGmVn0XcjDKVJ8FkeUPGApoLCyxupkdfAqnU61jkM5QsBOplmq7Mbc7dw3ko9URhrS47B+rDtXOVjXPdff4hjeA4n9di3jkM+ADqcT3EnN39LBwQrSFdFBkevJ6IPW+8dw/Vlbp7S4ZeGDyhcPk24TvDeJ4n47OTe2+e0nMk5kninKTNYQ/SdbpSWTInA30WXA5naUPLVpERJsASeABJ8FcdFz2vqpP9N3yXPK2dCpA7Colq0ywuabOaWng5pafAqstUUUKmqXxm7HFvEeae8LoNG6SbL1XdWThud3fJc6QmFwbjIjMEbQeKqM3EmUFI62aAEWIuh7mEHCc97TxHzWzRFbrmWd+8b5XaNzgrKumuMsiM2ngf171vtWjDTpgiaEEWIuDkUCcXQSZe3Y5vArp7XF/EcCMiEK0zTXZiG1mfLf+uxZzXtFxfpmmB4e0PbsO7eDvBSQOgrnRE2GIOGbSbC/FJCyKuyXjfo9qomo/RMQSiC6CiC5GzSgpTtWxgVNM1EImBZuQ0gH0x0TUVVG6Gmk1Mji05uLRI0bYi4ZgH4WORK8N0toCqpcqiB8LRljLbxHukbdvtX0rhTFm7cdo3FClR1YfkPGqq0fLeAFRMAX0bW9EdHykmSkhLjtc2MRuP3mWKFyfs10WdkLm+rU1HxcVanE6l8yD2meCGnPHxSER/Wa94H7MtGf8OT/qJfmr4P2faNjNxTh/82SaQfhc4j2K1kiZy+Ti9WcD0C6ZCngMNWJDAx+GGdkZkZFlcwu35XBAAO3cLL0bRWmaSp/h545TtLGvGsHew9Ycwi0NGxjBG1jWxgWEbWtDAOGEZIHpToJo+cG8IicTfHT/AFTg70rDq35JOcX/AMPPlUpN6DIiT6tcwejekqe30Ku1jAP3FYDID983PgWq1nSSshyrqF7QNs1KQ9nfhJsPxpcW/q7E6TOkEStZGsGjukFHNYMmaHHYyS8TyeADrX5XRkMWcrXTRSa9ERHkq5IRY3uBa9wSCLLSGpEjZdIDldJML3Ag4sIsHYbEjbnb3rXQ11rNkueD9vjx70Ymo2nMCzuzIHksH0TM3Fuy2Spy6pjSN4jFsswqZI7qqCfAcJ8k/wBJ+S3WBFxmOIU2DVGB0KqdCiLmLDpF2FthkXXz4N3n4c+xXGRLQA0k/EbDMAkN4F2957P1vXFdK9J6sGniPXP72Te2/mg8Tv4DLu6jT9dqIsQ/eyXbE0+aN7rdmR7yAvOvo75HhrQXve7IbS5x3/nzXoYIWuT0YzddIDtpy5wa1pcSbNaBck8LLpdG9D8sdQc9uqach6zht5eK6rQ2gGUzMRGOd4sSM/uMvsHE+K1y0pOb/wAINmjvO/3diJZE30PsBNghj6jA1lvNYBfmBmqnvZvNvW6vvRGaupmdUzRNtlh1jBblfJO3A8XY4PbxaQ4HwTUiKBc1K14LXND2ncQCFymnejeAGSAEtGbo9paOLeI7F2r6TDnGLcWbGu7vRPs4p2gOFx27doIyIPahpSKi2jyQtUbLoOlOitTLiaLRy3IG5rvOb3bxz4IE4Lnao6U7VllBUmKQP3DJw4tO0fHku0ewEXGYIuCuGIXX9G5cdOBvjJYe7aPYQtMT9GWVezLLHZ5G54xDvFgfh7Vmni3ItpKKwDvRe3wPVPvvyWSaNWzM4SeLC4t9EkctydbtPRYZb+k0HmMvknXM1TN1o9mo0foiucpCjtE9c8gOipURiCE0j0VhKzbGaQEsKdpUkrAhZKysslZFgVgJ7Kdk9kwopLEwYry1MGosKKcKcBWlqQakALrNBU0v7yJpJ2uaMDuZG3mssXR18X8NUPjG6N5xM8NnsXQBqkArU5JVYUgQyoqmZSxh49OLI99s/grxUNfxHrAA+zJECVlktfMA9trHxUydjQ0TyO0KyexHuVYgafJJaeCicY3B3dkf1yS7HRXkDm0HsISbTbXxOLb7WOzbfMntG3uyysoyzM2G7T2gkeITwZAljxc8RiZzwn5JoBxVWOGQas8T5B5odVuDiSTZtrknYIxsv35nxRGolJZZ7QC62bTrGdtjYH2b1zemSxrMBeWNmDgcOdmjeeG0A95WkNio4jT9Zr5XP83yWD0Yxs5nM8+xH+jGhxFHr3t+tkFmN3tYdgHAnaeA5qig0ADO0vc18N8d7iz7bGW9/NdLpCqZFG6d/ktFmDe6+wDtcbcua7smVUoQMIQduUgXpnSMdKzHIcUjsmsHlPtuHBo4+8lecaZ0zPUE43WZuiZcMA7fS7ytOlqp80hlkN3O3eaxu5o7B+t6FyMW0MSiu9k8rZgeE9LUyROxxuLHdmw9hGwhWvaqHNSki0eg9H9KCpZfJsjSA9o3cCOw/Napo8EgPmy5H1wLg8wD+ELiOi1ZqqpnoyHVOHrHq/1W9q9A0kBqy70LSfgOK3stzUWJqgB0rotZTPyzjGtb93M+LcQ5rzdwXs00YIIIyIIPcV47JHhJadrSWnvGSiZeP8M4C6Loa/rSM4ta4ciQfeEAtt70a6H/AMTbjE8e1p+CmH2RU/qzodJQ3jcOLHW77ZIe9twDxAKPVMeSCQN+qZ/Lb7gt2c6OU6UR2wO9Ye4pLT0tZ9W3+Z8Ckuaezoho9Jp3IxRyIHA5EaZy5mUdPRyIxTvXM0kqM0syykAZYVYCskUi0NKkVFoKkotCnZMBgnulZPZMCOJOXJYVApAPiThygnCALAVJVhTTGOVSYSpySAZZ532Nc63gFg+kuBsSct5/NDBI2ajtsqXuTNrhsdn3KZMZ8618syBnwzRQyv6QNj2hw5ZeKyVNBE7rMc+Jw85t3Acxs8URZqhnibfiXAqD4YSS+zMVs3iwdbvGe4eCpdBZy1W6sjNmOZVDZa4bIRa53g+0oFV9IonuLaiN0ZBwkOaHgEZHMBrge666evlDWPkN7MjMhBOK5zOHrX4W5rjYqqGZ4jLbue4MGsiY65O7HGWnnZdOON9tfwTJ17D2iJ6bVkRFsge4OdZwc5uzK1gRlxA2oZ0kkicRC98jGNIdG94OrxEWtyvbmec9JdGad13BjoXMF8cNhhIF92QytnbeuamNZDk2YyMOZirYnkH7+Y/qCqKXLkmD1TKptEyBwGRa7PWNN22V4iZGLNsO0+U7ms0emRG36yB0AdmXxHXUxv51geryJVFXWtLTJCWyDLHh62XaNre5wWk8jezv+FGGP12yekKYPbs6wHVO+/DuXNP2crotDpA7CLWOXcgclSLnvPvRjntD/wAjiX+s67Zax+Ehw2tIcOWYXq9Vmx3aw+0LyKJ2IhvEhvjkvVq6a0bzwjcfAFabPLl0KGS7Gni1vuXk2kP30n86X+8r1ZuQA4ADwXkk8mJznek5zvEk/FTMMfsq49/wCMdEB/ih6j/gg1/ej/Qpl6ku3Nhd4lzfzUR2i5fVnXThA6cfUs9RvuR2sdZpdwaT4BCGstG0cGNHsC3ZznLdLv3bf5g/tcnUel56rG8XOPgPzSXNPZvDR3kDkSp3oPC5EIHLmZaDtLIi1M/tXO08iKU0yhoo6KnkW5r0Ep5kRikusxtBFjlYHLJE5XAosgvunuqQVIFOwLFAhOCkgCKcBOmKQDgqQKrUmpiJuGWWXbwQqspHNGK5fc2sGknvOeSK3TXTsdnOx0ZOxrv6gPFFKOgIzcSOADjfmVuuldNysdmX6Ay5OJ5vuMjiBmTl4+5ZK+hjDC7rXyAu47SQPiipQzTL7MaOMgHg1x94Ca7YrOS6QTNhhMjQC4yhjcRJG++/7LkG0DXGecMcxjRZ7i5gcHC2wgknsV3TOb6mEek98nO3/uhvQZ3+IJ4U7va6NdsYLgyHJ2dDpwtipZJc3WdgwOcSxwMgjs4b8lxTdPFtw2JjOxhe0eAK63pYb0EnZI0n/WC81e/M9w+P5KscY12TKUr6OrlrQ5gcWNNw1x2iwNrnLhtQDS9FH+8YyzjldrgCb7cgM1q0bUhzA3zmC1vsjYfBWSYWgk2aN5yCwl10fSYYQlFTWjmpHmNhN9g2HigrZTvRvSrhIerk0bPtHiUKdEnCLjs8/wCb8iOWaUdRCXReLW1cTdoa8SO7Azre8Ac16TXG7Q303tb3i93D8Icua/Z9ovC19S4eX9XH6oPWPMgD7q6R4xSdkbf63fED+9dMNHlZH2Z9M1Orp5ZN7Y3W9YizfaQvK13HT2swwthG2V+Ij7DM/wC4t8FwhKnI+y8a6JArrOgsWUsnaxg5XJ94XI3XoPRWmwUrCdsl5Dz2eyyWPYZeomrSx+qcPSAj/GQ34rJUK/SBu5jPtF57mj/yLVlqXLZmBxnSt95Gt9FhPifyTrHpuXFO87gcI5ZH23SXLJ9nTHR6HC9boXobGVricsGJBWGREaeVBoXLdA9Qy0HYJUSp5kAgkRCCRQ0UH4ZVrY9BYJVuikUA0EbqQWZkivYUEUWJKN090wHTJJJiEnCZK6AHJSuopIAldK6ikmBK6Eaed5A9c+GEf7kWBQbpCetH6svvjV4/sgZ530zk6tOPsP8AdGsXQWX/ABBHGmd44o/zWrpqPq6d3Brh4tYfgUC6MVWCqiJNgXGI/eBaPbZdy+tEUd7pCAy000I8oiUN9ckvZ72ryh53/wD3uXreO0nY8Aj1m7fEW/CVwvTDQ5ikM7B9VI7E63+XIdt+wnMHjccLpOgOcxbx4jamfI47SXesSfeokKJCLK7SoYm/z+S0aM0W6olETMr5uduYwbXfrfZT0do+Wd+CJt/SccmMHFx3e9ehaG0XHTR4W5uOckhFi4/ADcE6sluizAyGINaLNjaGNaNp3Bo7SbeKqhjLW55uN3OI2Fx28t3cArGnWOD/ADG+R9o7MfduHM7wgXTHSuqi1TT9bMCMtrGec7s4D8lpdIzqziuktfr6lzwbsb9XHwLW363M3PcQhVlaQo2WDdnQuidFTGWRsQ2vcG9w3nkLleohoa0NGQaAAOAC5LoRQXc6odsb9Wz1j5R8LDmV01bPgaXbbDIcTuHM5LbGqVmOR26MLnYpHu3NAjHvcfaB91YdIThrXOOxrSfBawMLANp2uPFxzcfElc70oqrRhm95/pGZ+CcnSIStnLSOubnaSSe8pKLklzHSelRLVEkksWJGyJbISkkpZSN0JW6Ep0lLKRugK3wlOks2M1MK0xlMkpEy4KQSSTIJJwmSTEOkUySYCKZJJADpJkkwEg/SHbH3Sf7EkleP7ITPPemP8JCf+az/ALT/AJLh8ZFyDYtNweBFjfxSSXahI9Tq/IvvBaQeBuPmfFWPAIsRcEWIIuCDuISSQQee9MaGKGQapoYHZkAm3IHIcll6M0cc02GRuJvC7h7ikkl7L9HoUEDI2hkbQxo2NaAAs9ebljD5L5MLh6TcLjY9lwEklqjIucvLdPSufUylxuRK9gvua1xDQOywSSUz0VDYLcolMksjVHo+g4w2liAFrxNcbcSLk+JVWkj1oxuMmY42Y4j2gHkkkun0c72Z6griekjjrrbgxtuzakks8misewQUkklib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6377" y="4869160"/>
            <a:ext cx="3500541" cy="1840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06143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Выбор правильного момента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01752" y="1711352"/>
            <a:ext cx="5926432" cy="2221704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Следующий способ регуляции эмоциональных состояний, по мнению Грановской, заключается в правильном выборе момента для принятия </a:t>
            </a:r>
            <a:r>
              <a:rPr lang="ru-RU" dirty="0" smtClean="0"/>
              <a:t>решения </a:t>
            </a:r>
            <a:r>
              <a:rPr lang="ru-RU" dirty="0"/>
              <a:t>или реализации своего плана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4664"/>
            <a:ext cx="2088479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490270"/>
            <a:ext cx="3059832" cy="1907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963162"/>
            <a:ext cx="3082801" cy="2051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563888" y="3573016"/>
            <a:ext cx="5004048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prstClr val="black"/>
                </a:solidFill>
              </a:rPr>
              <a:t>Необходимо учиться правильно выбирать момент для реализации своих планов в сложной, эмоционально напряженной ситуации, чтобы избежать тревоги и неправильно принятых </a:t>
            </a:r>
            <a:r>
              <a:rPr lang="ru-RU" sz="2400" dirty="0"/>
              <a:t>решений</a:t>
            </a:r>
            <a:r>
              <a:rPr lang="ru-RU" sz="1600" dirty="0"/>
              <a:t>.</a:t>
            </a:r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9006143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Ослабление мотивации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01752" y="1700808"/>
            <a:ext cx="8503920" cy="4398240"/>
          </a:xfrm>
        </p:spPr>
        <p:txBody>
          <a:bodyPr>
            <a:normAutofit/>
          </a:bodyPr>
          <a:lstStyle/>
          <a:p>
            <a:r>
              <a:rPr lang="ru-RU" dirty="0"/>
              <a:t>Еще один способ снизить эмоциональное напряжение заключается в ослаблении мотивации. Например, отказаться на время от достижения поставленной </a:t>
            </a:r>
            <a:r>
              <a:rPr lang="ru-RU" dirty="0" smtClean="0"/>
              <a:t>цели.</a:t>
            </a:r>
          </a:p>
          <a:p>
            <a:r>
              <a:rPr lang="ru-RU" dirty="0"/>
              <a:t>Когда событие рассматривается как чрезвычайное, то даже фактор малой интенсивности может вызвать </a:t>
            </a:r>
            <a:r>
              <a:rPr lang="ru-RU" dirty="0" err="1"/>
              <a:t>дезадаптацию</a:t>
            </a:r>
            <a:r>
              <a:rPr lang="ru-RU" dirty="0"/>
              <a:t>. </a:t>
            </a:r>
            <a:endParaRPr lang="ru-RU" dirty="0" smtClean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4664"/>
            <a:ext cx="2088479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191" y="4725144"/>
            <a:ext cx="3692362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06143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Повышение информированности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01752" y="3645024"/>
            <a:ext cx="8503920" cy="2454024"/>
          </a:xfrm>
        </p:spPr>
        <p:txBody>
          <a:bodyPr/>
          <a:lstStyle/>
          <a:p>
            <a:r>
              <a:rPr lang="ru-RU" dirty="0"/>
              <a:t>Чем большим объемом информации по волнующему вопросу располагает человек, тем меньше вероятность эмоционального срыва. Следовательно, всеми силами надо увеличивать объем сведений о волнующей вас проблеме. </a:t>
            </a:r>
          </a:p>
          <a:p>
            <a:endParaRPr lang="ru-RU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50613"/>
            <a:ext cx="3833972" cy="2222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04664"/>
            <a:ext cx="2088479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95979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 отступления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01752" y="1772816"/>
            <a:ext cx="8590728" cy="4326232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Третий способ борьбы со стрессом с точки зрения Грановской  - это способ, который заключается </a:t>
            </a:r>
            <a:r>
              <a:rPr lang="ru-RU" dirty="0"/>
              <a:t>в заранее подготовленных стратегиях отступления. Наличие запасного варианта поведения в той или иной ситуации снижает излишнее возбуждение и делает более вероятным успех решения задачи на генеральном направлении</a:t>
            </a:r>
            <a:r>
              <a:rPr lang="ru-RU" dirty="0" smtClean="0"/>
              <a:t>.</a:t>
            </a:r>
          </a:p>
          <a:p>
            <a:r>
              <a:rPr lang="ru-RU" dirty="0"/>
              <a:t>Имея запасной вариант действий, в случае провала первого человеку проще смириться с неудачей и сохранить при этом оптимистическое расположение духа.</a:t>
            </a:r>
            <a:endParaRPr lang="ru-RU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4664"/>
            <a:ext cx="2088479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utoShape 2" descr="data:image/jpeg;base64,/9j/4AAQSkZJRgABAQAAAQABAAD/2wCEAAkGBxMTEhUTEhIVFhUXFhUYGBgWFxYYFxgXFRgYGhcYFxoaHSggGBolHRcYITEhJSkrLi4uFx8zODMtNygtLisBCgoKDg0OGxAQGzIlICUvLy0vLS0tLS0tLS8tLS0tLS0vLS0tLS0tLS0tLS0tLS0tLS0tLS0tLS0tLS0tLS0tLf/AABEIAKEBOgMBEQACEQEDEQH/xAAbAAACAwEBAQAAAAAAAAAAAAAABQMEBgIBB//EAEwQAAEDAQUDCAQHDgYCAwAAAAEAAgMRBAUSITEGQVEHEyIyYXGBkaGxwdEUIzRScpLhFSQzQkNTYnOCg7LC0vAWRJOis8Nj4lSj0//EABsBAQACAwEBAAAAAAAAAAAAAAADBQECBAYH/8QAOBEAAgIBAgQDBgUDBAIDAAAAAAECAxEEIQUSEzFBUWEiMnGBkaEUM0Kx8CNS0RU0wfGS4QZDcv/aAAwDAQACEQMRAD8A+qLtK4EAIAQAgBACAEAIAQAgBACAEAIAQAgBACAEAIAQAgBACAEAIAQAgBACAEAIAQAgBACAEAIAQAgBACAEAIAQAgBACAEAIAQAgKFrveGMyh76GGLnpOi44Yzi6WQz6jshnks4ZlLJbZK06EHfrn5LBg6xClainHcgPBIOI4ajXggOsQ4jh48EABw46a9negPMQpWopx3eaAA8cRw1GvBADngakDvKAMYpWopxrkgPBIKVqKcaiiA9xjLMZ6Z693FAGIcRw8UB0gBACAEAIAQAgBACAEAIAQAgBACAEAIAQAgBACAEAIAQAgBACAQ7T7P/AAiOYxucyZ9nfDk6jHghxY2QUPRBccxnQlbRlgyu4vvDZQvdaXMbC10sFnY11KEvY55mDiG1DZGlrSRUkVrosqaWPia4GVw3PzYn5yKJjJngiBnSja0Max1atAJcQSQBRayecBIzlv2MmNkigjjswIjmDzhjDuceRhcHuiecOEZ4cLsm0cKKRTWcszsMhs5P8KM+NpbzzH4CchSythMwyrzrXA0BJbhO45rXmWMfzuChHsfPzJYBDE4WZsLixzj8Je2Rj3PlODLEGOFTiPxrvHbnWQ9x/c9yBlnkhfE0B7nO5tzmyMzA3c2xrRUVoG656lRt7mEIJNi5ObszcEbhHZWRPa14iwzAgvla7mnVLiM3CjugCt+dZb9TLRdtOzD3ttjHQ2d7phaTHO81lrKPimOBYcIYaCodlgaQOGObsEty5emzz3WSSCF+EOgMbYaRNhDzSr6tjx1JqetTM5LVS3ywuxA/Zkl8kYjhbZpLVDM5ooBghji6PNhuEl0keY0pU5k0Webb1AstWyVpMcEbRABGwCowBzXCZz8nOic7DhIoGFmdakhZUkYGUGzswtLJjLVjbZaJub6GENljka1zaMxl9XioLqUqimsfI2NWtDAIAQAgBACAEAIAQAgBACAEAIAQAgBACAEAIAQAgBACAEAIAQAgBACAEAIAQAgBACAEAIAQAgBACAEAICtDag54YBqaAqnr4vGd3TUW12z/ADwLKXDpRr53L5fzxLsjBiwtNaZeKsq7oyT37HFZU4vGCNwoaFSp5WSNrDwCyYBACAEAIAQAgBACAEAIAQAgBACAEAIAQGQ2x2qkssrYomMNWBxLwTqSAAARwWUiautSWWIxyhWnfHCfB/8AUs8pv0YnbeUSffDF5vHtTlHRR2OUeTfZ2fXcPYnKY6K8zscpLt9lb4Sn+hOUdH1JG8pI32U+Ev8A6LGDHR9SRvKTHvs7/B7T7EwOi/Mns3KDG9wa2zTOca0DcLiaCpoK55BaWSjXHmk8L1C08n2OpeUKBho+C0NPBzWg+RcEhKM1mDT+DDoku503lEsm9kw/ZZ/Wt8GvRkSN5QbHxlHez3FMMdGR2NvbD+ceP3b/AGBMMdKRI3bmwn8sR3xyf0rGGY6UiVu2dhP+YHi2QfypgdORI3a6wn/Mx+OIesIY6cvIkbtPYj/mofF4HrQckvIkbtFYzpa4P9VnvTBjkl5Ejb5sx0tMJ/es96Dlfke2m8YsBLZYzoMntOviq/iVsq9O+Vbvb6nVoqlO5c3ZC2aHFTNzSCHNc0lrgRvBHYSPFeQounRLmh3PR2VxsWGS2a2Phka5rOcGFwNX0IJphcSalw61d+a69FqYVzlZPv4EGoplNRjHsMruvFhMnOubVoaaaEl9aZb9CrbR6+2VLst7LxXcr79HWrFGHd+BagbjaXAig/uitadVXclKt5K6ennW2prB4uggBZAIAQAgBACAEAIAQAgBACAEAIAQAgPmPKV8rb+pZ/E9bROmn3SrsFcsVrtZinDiwQyPo1zmdIPjANWkHRxyWlsnFbEyPoTuTKwbmyj98/2lc/WmZwRu5LrFudOO6Qe1pWetMYIX8lNkOk1pH7UXtjWevIYIXck1m3Wm0/8A0n/rTrsYI3ckkO61zeLYj6mhZ678hg7sOwbLFK2YTukNHANcxopUZmo7MvFUXH9U/wAOq/N/sdWjhmeRrLE1wo5ocOBAI8ivIQnKDzF4LNxT7iO8tgG2qhgMdnLScVIycVaUyDgBTPdvXr+Bau+cJu2TkuyyVurhGLSihc7kjn3WuI/u3j+Yq+668jjwRP5JrVutEB7w8ewp115GcEL+Si27pbMf25B/1rPXiMELuSy3/Osx/eP/APzWetEYIncmF4fNgPdKfa0J1omMET+TW8R+SYe6VntonWgMED+Tu8h/lq90sPtes9WBnBA/YK8h/kn+EkB/7FnqR8zGBdeuzdqszQ+0Wd0bScILiwguIJp0XHcD5LaM0+zGD7DsXdYlu6zOxEPLNdQaOcBUdwCotZwyu2blHZ/Y7KdXOCw90TWu75I+s3LiMx9niqC/R20+8tvNFjXqIWdnv5FIwtLg4tGICgdQVAO4HVc6nLl5c7EvKs5OoJZWgs5wGMuLgMNHAncXVzA3Zepdj1r6MaobY8U+5B+HXUc5bl6zX410LAGvqBWTE0tLXbxUgB1OIy0Vy+Iqhwi3ztruu5WvRdRSx7IznYG0FelSpHD+81bwvjKWM7+XiVtlLisnL2EaiimTT7ETTTwzlZMAgBACAEAIAQAgBACAEAIAQAgPl/KT8rH6ln8T1tE6qfdLvJA379kPCzu9MkfuUN/ZEyPqVvvNsRALSaiuVFFCty3RpKfKLf8AF1n+c368fvW/QfmY6noH+LIeLfrs96dB+Y6voSjaJpzDCfEJ+HfmY6y8jz/EA/Nn632LP4f1HW9Cjb705wirSAK9uqouL8K1GocXVhpeHqdel1VcM8xXbaGn8YeOR9K81bw7VVe9W/pn9ixjqapdpIX2m0uxuwucADTIkDIZ6dq+g/8Ax3SKrQx5lu8vseU4rfKWplh7LYZXLe7o2EEYulWpceAy9C7NVTFz22NtFa1B533GH+IHfMHmVy9BeZ19Z+R5933/ADG+ZT8OvMdZkL7Y9zsdS0mmhNF4LXauz8XOVcmknhb+W3/BeU1Rda5kTsvWQa0PePdRS0ca1MWlLEvs/t/g1npYd1sR/d6T5rPI+9e4jQsLJSu1nhv2XgzyPvWehEx1mXbovJ8jy12GmEnIEbx29qjsrUVlG9c3J7mT5bXfecI42hv/AByJT3JWXeT9/wAHupk0jiRhc8CuQFSGtA3En1hRTXtslnNSUUl2Q32b2lbaiWGMteG1O9lMhkfHQhYaIy9a7njfmOieI08Qq7UcNqt3Wz9Dpq1dkNnuhJa7skjzIqOIz8+Cpb9BdVvjK80WFephPxwyhNEHNLXZggg9xXJCbhJSXdE8oqSwzxsj48Lm4pS1zSQ95LnAHPpO39+WS7KtSp6hW3v6fYgnS1U4VjSG3vkf0gBXcDXD2V3q30HEbLdQ68Zi8/FIrdZo4Qq5/EuL0BTggBACAEAIAQAgBACAEAIAQAgPl3KSfvwfqmet62idVPujLkdH31MeEI9Lx7lDqOyJkfSLysAlePjMLg3SlTSuuqjrs5F2NJw5n3ET+T2yH8lD/otHqK36/oY6b8yF/JrYz+Si+oR6nJ1/QckvMZxbOhgbG2RoAbRraHRoAyzzoKLPX9DXpepXvLYxk4AlwuDTUddtCcvxSE668gqmvEWnkwsv5tv15v6k668jbkn5kMuxsVj6cMdC7onCZHZaiuImi69JdFyfgcOurm4rG+5wLM/cx31T7l3dWtbZRW9Gz+1/QZXPdckjXEUAqOtUV10yXDqroqaLHR1S5HktWvZuV7CzHhr+Mx5a4Z1yOHJcvXidnSkLRsRI3M2i0mm74Q7P0KO6/FcnBZeHj4m8YNyWcYGLmkainevm9tNtb/qRaL+MovszlrC8ljM3U8h2nQZLt4Vp3bqYNr2U8v5EOqk1U8eJJ9x5vmj6w96+g9aBQ9KRTm2XkcSTzufzZ3tHgGvFE60PMzyS8hlszcrrO9xIko5ur5XyZ1GmJxp4KK2cZR2N4RknuZrlwP3tZx/56+Ub/esUd2Ssm2cv2zR2Gy2edmJroWudkHBtXEio17csxktJ+8way5rrhgY91nFecAcKk5inRAJzDc9/FaGTNbN2e2tthEhexpLpJK5sdX5urcyRpnQLIH9r2os8c5hkJaRSrqVaCc6GmYyp2ZrALVvsELszRpO8b/DeuK/htV+6WH5oljrJU92J7Tdb2irem3i32hUmo4bdVvjK9Cyp1ldi74OrvhIqSKHTP0/32K64NpXXB2SW7/Yq+J388lBPZFxXZVggBACAEAIAQAgBACAEAIAQAgPlvKR8s/dM9blsux1Ve6N+RkfH2k8IovS5/uUOo7ImR9HmeRaAQ0u+K0FPndpCiSzD5mj94n+FO/NSf7P6lryrzNuZ+QfCz+ak/wBn9Scq8xzPyKk1pPOxnm35B+VBU1ppmpFH2XuaOXtLYqbR3/zEOUc3OSERxNaGh75XVwtaXVA0JJIIABK0Ve/c35vQQ2PZQSES282mWQ54GPmbEyudGnHjdwqTTLIDRSeiwY5vQdwWbmR97/CRT8nKZJYz2VeXOZ3tNBXMHRaOOe+Bz+gwsl8skaHBkupBGA1a5pIc003ggg9yx035jn9CG67aGxgFrzQu0aSNTwW9kG5GkJYRb+6jPmyfUd7lr036fU350efdWPg/6jvcnSkY6iOXXpCcjXxY73LDoclhmeqkcx3jA2uHKutGOHsWsNNyLEEkvTBl3J92RyXwznG0ecFDi6J13bqqVVPl7bmnUWSf7sw/P/2u9y16M/Iz1Ik1mt8chox1TSuhGXiO1ayhKPc2U0+x885cXfE2Yf8AlefJn2qSjuzLJdjrislqslnIeRK1jOdaD1qHMFpzAIyqMlpP3mB1tzbbRGI+ZD2sb0nPboDoGmmgpU55ZhaGRpYLycyyNntRAOEONG0NHHoZfOII80AsguGyWiUWmGUuGPG9lcQJ1zB6Tc9xQwWb6mka8FjcRLqEadEtNDXduUrlKMVyrJBVVVZZNXS5cLKf/rxJLEXta58hrSlGNqGYjkAd7vHLsWJRk2uZ7m9Vlccqpbeb7v5dl8joDx4nid5XQlg5JPLyerJgEAIAQAgBACAEAIAQAgPCeKw2kssyk28IW2m8tzPM+xVd+v3xX9S503C8rmt+hxBeZHXz7qVUdXEJR/M3Jb+Fxl+VsYHlENbWHCtDEyh8/SrmqyM1lFaq5Q2kPORYfG2s/oWf0un9yiv8DdG9vC0lk1W0JwUNe01XmuI8Vs09qrgk1jLyddGmjOPMzqO+R+MwjuNVHVx6D/Mhj4M2lo5eDGUMoc0OGhV5TarYKcez3OSUXF4ZWm/Dx/Rk/lXQvcZG/eRlr6mx3s1hPyewTTs7JJX83iHAhrSK/pFSVLt6tGtzahJryKn3Tm/OyfWKufw9X9qKH8Tb/cxls7bZHTtDpHuFHZFxI0XLrKYRqzFJHVorpytxJt7Mt7Pz/f14RDqtfZ5O50sIDgOH4Np7yeKq37qZckwsL5oMEdokgcJXHHGGF1AT0em0ihrw3Lex4lnHgiOvsZ6W6L2a5wbaZntBOE/CLK0kbiQbDkeyp705oeX8+puTWMXpE8OdFPMBXoOtVjwmoIzw2dju3UaLD5WDY2CZ742ukj5t5HSZiDsJ4YhkfBRmSwgF7/lI7Ij6XKT/AOv5kf6/kXsIUeTfABo4IZPl/Lm7oWUfpSnyDPep6O7MMecnF3iCwNnNXOkjD6NBJwgVDAN5rXvyUdnvMyebKbQ2macxPDXNONzqihYOApqKkChz7VoBzftmhtVbMZ8EjSHYQRWtMqtPWFDoEBFdtg+AWWVx6b+k4loOdMmDiBpXhUoChshfMtqcWTNa8NbUydUipyBAyNc+Gi2UmuxpKEZ90Obc8F4Y3JrMz9Jwy8h/Epa1ndkVuIx5URqY5gQAgBACAEAIAQAgBACA5keGipNAtJzjBZkb11yslyxW4mtlsL8hk3hx71SanVO14XY9HpNFGhZe8iquQ7gQFa32NsrcD64agkDKtMxnqPBSVWuqXNHuR2Vqxcr7FjZ4RxzRshAaC8A4N9NQTv8AFSRsslauZ7kdtUI0vCXYe22TFI49tPLL2Ly+vt6mpnL1/bYjojy1pEC5UstJeJK3g0VpZhgcOEbh5NX0KqChBRXgsFRW82pvzMDjPE+ZU56jkj5IjfeIgIkfUh3xRO8c98W09wc5p81JUm5oruLJLST2OgFfcyPnfK/Ims16R2R3PzuwxsDqneThNGjiScqLl1ftV4R16GLV3bwY55PbHLzc1rtDcMtslMxadWRgBsTD2ho9Kp7Gs4XgXo9ufqv7JH+tZt7r4Ijr7F9RkhBLa2NcGue0E6AkCvctlCTWUjSVkYvDZMCtTcitbiGOI1DT6lzaubjROUe6TN61maTM6bU6uPHnTDXLTgvL/iOIOvnU3j0LNaerPYu3XanukAc4kUK6eE6u+zU8tkm1hkGpqhGGUh2vUHAfJ+XV2dkH68/8Sno8TDY42Kvt8dks7SA5oiZTcQKbjv8AFQW3VRm03uTw09ko8yWxrrBbIZHFzMIe4AGoAeQNAfnUqndZXYiaaeGZyTY+Q2sSvkD4y8vcdHZZhtOFaDI6LJgsbR7WmzziNjWvDR8ZUkGpzAB3EDPQ9ZYMDyGSNkRmEQjxND3CgDiSMg6m/OiYyZF0DTSrus4lzu85/YuuKwjhslzSJVsaAgBACAEAIAQAgBAeOcBmSB3rWUlHdm0Yyk8RRTmvJo06R9C4rdfXHaO7LCnhls95bIVSzOd1iT6lUztnZ7zL2qmupYijhRkoIDiSQDVAZ7aIWp8vMRtLRha5xGXW3F27LcM1aU1VULnue/l/6K6y6y98tK9nz/nh9x9srdIs8cdR0wS6oJLcRJ0H951VFxPV3xt6sGkvDbfsTQrca+m38R5Iakk69mnkqS7USt95L5JIzGtR7Ftl1TZGse4iuL3L1NXB9KpQsi3th42K2Wqtw4tIuWkWkscCIjVrhljrmN3arv8Ap+pBU5KcW8d0Y8WSSoHNvrTTCa5LHqeo/FU/3ou3dcsr3HHE0x4S1zZQaPDgQW03ihWU14lfxHVQlXyQ3z9EV49h7TDUWK2S2Zhz5sOEkbfoB4q0eKk54Pv+xR+0TWDYlwlE9qe+2StNWmeSrGHi2MCg8arDlHGFt8h7XkawSz/mmfX+xR4h5/YzmXkVLullGPDGD8Y+vTpQ5VGmfepJqO2/gaQct9i5z835kf6g9yjxHz+xvmXkZC/rSZJnEimGjaVrSmufeSrnSV8tS9dyi1lnPa/TYrWe2SR9R7m9xy8tFNOqE/eRDC2cPdZr2zS8z04ySWZuq3eNaBeY4hGPRs5X4P8AY9JpnPMObvsZ+02aubTQ8DofcV4rTaydXsvdF/GWCvYre+J/Bw3O0z4cfBXenlFtXwXpnH2E4QtXKaSybQsdk8Fh82+e5WsNVF99mV1minH3d0Zq+3ttMscsjG/FtkDQRipzhYSc9/QppvK57NVOScVsdlOkjB83cjApouXLZ1pY7HqmpvlU8ohuojatxnYr7kjyJxt4O18D76q2rnC1ZiU1tUq3iQyJslqLecY3GCCMWTsjWgI6w7PQsuLREd3xNjkbENG9N/8AKPb5KSqOdzS2XLE4XQcQIAQAgBACAEAICCe1Mbqc+AzK57dTXX7z3OmnSW3e6tvMXz3k49UUHmVXW8QnLaG37lvTwuuO9jz+xTe8nMknvXDKbl3ZZRhGCxFYOVqbHDpNwzPq71JXVKx4iiO22FUeabOGl41APjRdD0Fy8DmXEdO/Fr5HQkO9p9BWj0d6/SbrW6d/qQOIOo9C0entX6WSLVUv9S+oovu/mWfoNGKQitM6NroXH2D0Lo0+inY8y2RDdrIQXs7v0GGxl689AMTsUgc/HlSnSJaPquavP8b08qtQ3j2dsfTf7mNPY7IZb3NAVSvsTGisFtY8UY4EtAqOH90K+jVQlGqDa7pfsUPVhKTUX2J55msaXONANUlJRWWbxi5PlQrsl4slnbhrkx+RFN7Viq+E4tI3t01lbTkthwtyMEAIAQFC6tZf1rvYpLPD4EcPH4l4qMkMRa7knBJLcVSSS3PXsVzVrKsJdijt0Vybfcq2Oyl0rGOaRVwqCCMt+vYprboqtyiyGmmTtUZI+g0VAeiF1jiHPzZDLmxoOBW0orkWxpFvmZZtliZI3C9oI9I7lphYwSJtPKMpedzvhzHSZx4d/D1dy5bNGpb1/QsKdc1tZ9Rex9VXtNPDLFNNZR0sGQQApK7JVyzEjsrjZHDJOar1TU8N/wBquKtRCxLz8ilu08628rbz8BrdkGFtTqfOm5dcVhFfbLLwXFsQggBACAEAICrPbmN31PAe0rkt1ldfq/Q7aNBbbvjC82L57e92nRHZr5qst1tk9lsi4o4fVXu92VFyHeCA8c4DMoZwRsY55oKgHQDU+5d2n0MrPansiu1PEIVezDd/ZDqw3cGZkCvDcPeVcQrjWuWKwihtunZLmk8l+g4LciPMA4BBkMA4DyQwfKOUP5a/6Ef8K2XY6qvdHewcIN32h1MxaQARUEDBFXMbs1rGqFtyjZFNeqyR6ucoVNxeH6F3B3+Z9671otMu1cf/ABX+Cnepuf639WaTY09KTub6z71zcQSUYpHbw3vLPoS7TW2pEQ3Zu79w9vkvO6uz9KPUaGrH9R/IydpvUWV7J3nCK1bxeAaOAG+ufmoqKLXNSijrvtq5JQk/+ya7dsLZeM/M2Ros8Wr5SA+RjOIr0A86AUdma5gK7lXGCy+5Qmnv69bbAXOjs0MkLQ3pumlDyTQH4uOF51Oo78lHFRfdgRHby0DrQWZvfJbR67Et+nHz/b/IyN7i22gmLY5JIWzPfhYyN0zwcsuk+JlDrlTdqtJQa7GR1dh6U36w+kBYlJNLDNIppskvS8Gwxl7u4DeTuChtsVccs6KapWz5UKrkvpz34ZCDi6ppSh1oubT3uT5ZHXqtKoR5oD1rmuzBB7RQrsTTWxXuLXdHdVkFGwfhZj+k0eTVJP3URx7svEqMkFtpvuAVBdi3UDS4edKKCWorj4nRHSWy3x9TCXoyQ2kPgoIMJDmvyfiqSMNKgjdn7Fy6i6uxbJ8xYaWmyraTWC2wmmYoVyHYeoYAlAegrKbTyjDSawy9BeZHWFe0aqwq4hJbT3Kq/hUJb17fsMIbUx2js+ByKsatTXZ7rKq3SW1e8iZTnMCAEAIBHaba5+Wg4D28VQXaudu3ZeR6fT6Gunfu/MrLlO0EAICF01cmivbuUldM7HiCI7Lq6lmbwT2Owl54neToFcUaGFe8t2Uep4jOzaOy+49stlazTM7yV2lZnJXvS82wgVBc46NHrPALnv1EavVndotBZqm8NJLu2QWC/GPJDxzZAr0jlTvyz7FHVrIz2lsT6rhNtSUq3zJ+RUvPahjAcFDT8Z2TR7T6FFbr0tob+p1aXgU5b3PHou5zs1a7TK8yPY/mSOu/ogndzbTmRrnQDtKzpZ2ym3PszPFaNJVUo1Y5k/D/AJZiOUP5c/6Mf8IVkuxUVe6NNjb7s0VhmglmDJHT4wHNkILQ2IVq1pH4pSEuS1Txsa6it2VuKGdltlnkcGstUJcdBV9T4YV1T10IrmaeCvjwy2Twmi/ZppIycD6YhQkcBwroqHX8T6+I1rC8/E9Bw7hHQzK15b8PD6mYv7apjKsho9+YLtWt45/jH+6qHT6CU/as2X3Z23a2MPZhv+xQuC6Dajz9qc5zNGipFQNaU0aM6AUzr49Gq1SoXTr/AOiHT6Z3N2T8fufStno44o8FnlgjZU0FWlx0qXGtSa11U0Jc0U55bOK6OJtQ7Dhskx0mhK29jyZF7Z3S07nxHwKf0/Ue2cyOtLQSTFQCp6yiusqrrlN52WTMVY2kKGyEGoJB7DRfPFdYpOcXhl7yRxhop3uHS0BxF2jMxQuJGR9Hkr3Ry1N7g7JZi38zX8mEnWiCSyvhdgfQOADhTShJ08QVZaiCrs9jsb6ax3VZl37M5a8gEAkA0NO7RQKTWxO4pvLRagvSVpBxk03E1BHD7VLG+cXnJDPTVyTWBxY55xie2KokOLUbx3q8ThOKeTzzU4SawR3p8Ilbh5otzqaZg9hzTp1tYbMxsnFppFGK5p3kktY2lKaivoXHPRU+DO6vX243Ri9t78nsE7YuaY/FGH1Ljvc5u76KxHh0JLaTJP8AUJ+SG93vmkijk5sjGxj6AEgYmg5Hfqtv9Nj/AHP6Gn+qtbcq+pI6Kb5r/qn3LK4bD+5mr4rLwiiF8bmmrg4HtqPWs/6bV5swuK2+SJY7R87zVdfpZ0vft5lnp9VC5bd/IsArnOgEBYgtj276jgc101aq2vs9jju0NNu7WH5oYQXi09bon0easqtfXLaWxU3cMthvHdfcuA1zC7U01lFfKLTwz1ZNTNLyx7QEBE+cDIZnsRZbwjLwllvCPGxOd1vqhWen4e37Vn0KrU8TS9mr6/4G1ju3e/IfNHt4K1jFRWIoo52OTy3ljNrQBQCgWTQ8lkDRVxAA3k0C1lJRWWzaFcpvlisv0Mlfd7xiZszSKMGZdk3Ik7+9VGovjK1Thvg9bw/QWR00qrduby7nLLFare/nI4hGwgDnJQQ2g3sb1pO/IdqxKM75c7WDau3T6Crpc3M/T+YRqbm2Ls8JD5Kzyj8aSmFp/QZ1W9+Z7VPCiMSt1HEbrtlsvJf5NFIwEEKdPDyV0llYPkW3WzVpktTpIoi9rmtHRLagtFCCCRwr4rtjJYIYSUVhmbdstbf/AI0noPqKzk354+ZbuWwvskvPWqN0TAx2EuHWcaCjRvNCVyayMrK+SHds69HZCM+dvsinfm0kk9WtqyPgD0nD9I+wZd6abRQr3e7Nr9XKzZbIkuLZt0wD5KtYa4aZOP6Q4DhxUeq1yrfLDd/z7kmm0fUXNPZGtvifmLO7mmGrW0Y1oJ7BkN2iqqYO61J+L3LG2apqb8u3/B82+5kgGcL+2sbvcvSLsefyvMjdYSNYiP2D7lkZR5gLdxHgQsYM5Q32WvSOG0sknkeGNDtMThiIoKgbsyfAKu4rRbbppV0rd/sS0yjGacmfUbuvqzz/AIGeN54NcMQ729YeIXgrtJfT+ZBr5FtG2EuzK0lvjkkexkgL46B4BzYTXDWmhyrxyVvoIWQpTksLOxNCUXlCO4XTiWVk8kslCMDpHOecBrShcTwzHHvVvqrI2KMl3xuRaWp180X2zlD5ch0ggMrtRtZbrLMI4bQWxljXNbgicBmQRVzSdRXXervQpTq38Cl1seW34i1vKXeQ/LtPfFH7GhdfSicmSVvKleI/GhPfF7nBOjEZM9tJtBNbZRLPgxBgYMDS0YQXEZEnOrit4xUVhA+97MWMGw2Xcfg8H/G3cud2NSZpKpSLE1mc3dUcQpY2JnPKqUSrPC14wuFR/ei3NE8GcvG7XR5jNnHh2H3o0msMlhNp5RCwb2H9kqqv0HjX9C60/EM7WfXxJGTA5HI8CqyUXF4fctE1JZTyiRYAIDuKZzeqSFJXbOt+yyK2iu1Ymslr7pv4N8j710/j7fQ4v9Lp9RbJOBlqeAXEk28Isnssy2OObc7rGg4BWFPD5y3s29Cuv4nXDatZf2GVjus8MI7dSrWqiupYiimu1VlrzN5GtnszWaDPjvUhzZJkMEFte5sb3MALg0kA9ijtclBuPcn00YStjGfZvcyNlsFstpDmtLWbpZgWt/dx6u9A7VUcltrzJnruvpNEuWC38l3+bNFdWztis8jedlbNaMqGVzeiTpgj0b6+1dMNOo7lHquN9SfT51H0THV43/DE7AKySnSOIYn+NOr4qU5yn8Dtdp/DP+Dxn8nEayEcHybv2UA8s0DY2NY2tGgAVJJoOJOZQFS8Ys8XgVPVLwZzXw3yU1Mc58v5T7otD7SyWNj3xmMNAbV2FzScXR3AgtzotJWwhtJ4ydmnrlOPsrOCvszswTSW0tpvbGfW8fy+fBcGr136Kn8X/gtdNo/1WfT/ACbNVBZnV2x45Ad1fQ3M+atuHVYi5vx2KXit26rXhuaOqsylCqAEMkctACSBkCfJYZlZbwciyx820PY05N1aDnTuXK3k7lsL7zsjA0GFrBhrUBuEkeGtPaobqurHGTo09/SlnuK2Oa7PeFUzrlCWJIuoWRnHMXklWpsCAWXzb7DDgNts/OBxwtfga8spmQakGh7K6K14YpSclH4lRxVqKi2ZHk2u+yTWt5tU0XNNBDI5iGulLyQ05mmQFSAdSFcajMYrlRTUTzJ5kfUrRyfWB3SjgZnnq4tPcQVw9SR2bFG1bKXbC0umsIFPmukLXHcKF9PNazvcVlsmppldNQj3ZrLivSOeOsbS0NOHCQBSgypTKlFFXYrFlG+p006JcshkpDnIJrI13Yexbxm0RyqjIoT2QitRUf3qFNGxM55VSiILbdeHpMGWtN47uIWzT7m1c12ZQewHVQWVRsWJI7a7Z1vMXgjo5umY4HVVl2ilHeG6LSnXQntPZ/Y7jmB7DwK4vRnbjxJEMAgO7JYycmjvPvK9LVTCpYijyt+psteZv5eCHFlsTWZ6nifYpDnbLSGoIAQHhFcigDZ+0YS6F24kt7t/v8SuayOGd8XlZMXbbumxvjdE8vLyWuDScWI59LgRQ13U7SpU1jJ4m/TX9SVbi+bOU8d/n/MGysz7PYY2McA2RzQXYGlznEDpONM6VrmVBhvseqlqq9NCMbXvj4v4kk21FnAbgcZXuHRjjBc894/F8aLDWDppuhdDng8oh+C2u0/hX/Boz+TiNZSP0pNG+CwSjiz2FjIhEwUaBQVJJ41qczmsp4eTEo5WBa5tDQ7l1p5WTgaw8Cm+D0mjs9v2Ko4i/bS9C94Sv6cn6i9VxbED5C44W+JUtNMrZcsfqR33wohzS+SHNzWegxbqUHtK9DCChFRXgeUusdk3N+IzW5ECAEBWvF1IyONB5n3VWsnsSVLMi694bquU7DnnmHePH7UAqvO6Wu6cVA7eBTPtHA+tYlGM1yyJK7ZVvMWJhMRk4e/xCrL9LKvdbot6NVC3Z7MlY8HQrmOprAi22u3nrK7OhjrKO3A01HiCfQu7h13SuXrsV/EqOrQ/Tc+TL1Z5I2fJ7LJGJHske0VAAa4gV1OQNN4VLxazlcYr4npuAaaNinOaytksm3tF/wA74zFI8OaaatFcjXIjuVQ7ptcrL+GgphNTisNepZui+2QtDQ1zTvc0ghx4lppTzKlqvjBYwcms4fZdPnUvkzXXbfYewPc0hpqA6hpkaHJdsJqSyijuplTNwl3G0cgcKtII7FsRHSAgmsrXdh4hbxm0RyrjIQXrdVDVtK604+4qVPm3I1JwfLISEEZFYJ+5HJEDqobdPCzuT06mdT9nt5eBH0m/pD0qrt0k691ui1p1ddmz2YfCx2+hcuTq5TWNaAKAUHYvVHiT1ACAEAIAQFG3EseyVuoOf9+YUc0dFMvA08Eoc0OboQCPFcx0mU2nuiZ1obNGC9pa0ENpiBbUtyJFW1ofNSwksYZQcS0d0r1bBZWN0vQYbI3QYIzjFHPdWmRLW0ADSQMzv4ZrWcss7OFaSenqan3bzjyLV539DCcFS+U6RRjE8+A08VoWZZuyeV7MU0QicSaNxYjhypiIFAdckBSvqdrKGuZ3b+/uSWpjVHcxHSTvl7P1M1aJi81KqLrZWy5pF9RRGmHJEomQvyGXErFNMrpcsTe+6FEOaXyQyu2xYvojXt7F6GmmNUeWJ5fUaid0uaX/AEPAFIcx6gBACApW41fG39IE+Y+1Rzex0ULuxjJKBqaLnOg55xh3t9CAOaYdw8EAvvO5WyCrOi/vNHdh96ynjYGZsVobzj4wc2hpP7VaepVuspVc012Zc6O92Qal3Rcnha9rmOFWuBBHEEUIXJGTi1JdzplFSi4vsfG7+ut1mmdEdBm0/OYdD7D2gr2GlvV9amv4zx2q07oscH8i1ZRbIo2c1iwP6QwtDszTrZVFaDsXPZ+EtnLqd1tv/wAFhSuIUVxdWeWW6ws/U3EJOEYhR1BUDjTP0rzc8cz5ex7WrmcE598b/E7WpufS9n5YRDHCJGOdgBLQ4E1Obsu8lWlTioqKZ5LVxslZKxp4z3wWpLvocUbiw+g+ClOQ8bbHsIErOzE3MFAXnFAxPNJiJK64rCwcEpczyVLVZGv1yPH38UaybQscRNaIHMNHee49y0aOqMlIiWDYKLGF5G3MzTKcrQQAgBACAEBHaIsTS3iPTuWGbReHk92YtmRiO7NvtHnn4lc00dyFt/7QStnfFG8R4A2lQ043EA0JdoMxu4raMFjJ5/XcRtje6oPlx92TXabTbWYnzCGKpaRECJHlvWq49Udy0ksMtNBqZaihTksPdP5D67bqhgFImBtdTq4/SccytTtKt73yI6sZm/0N7+3sXLfqFDaPc69PpXZ7Uu37mXe8kkk1J1JVdJtvLLeMVFYRUlkLjhb4lbV1ytlyxMWWRphzyLdjs1SGt8T7V6GmmNUeWJ5fUaiV03KRoIow0ADQKU5jtDAIAQAgFwOK0jsy8gT61DYzsqWIjR8zQaE0UJIeYmHe0+SAOYYdw8EB58HG6o7iUBjrTdzYppZAOkXZni0aV8FDrU5U58js0DUbcea/6LYKqC5M3t3dLZrOX1AfHm0neDkWnvyp2hWXDNRKu3l8GVnE9NG2rm8V/MEdiLTGMBq1oDa55UGh4Fc2ohOM25ovdLZU64xrfZYNTbros7bIJWSEyUYcz1i6lQG8MzTuUs6Yxr5jho1109S62tt18BLdtm52WOP5zgDThXP0VXNCPNJIstRZ06pT8ka6DZR0UwljfVrTVrT1u4nQruhplGeUyit4m7aXW47v6D+G8W1wvBY7gdPNdJVF1AU7wloMPH1KWqOXkgulhYF66DlBAcSxhwo4VCw0Zi3HsKbVd7m5t6Q9PktHE6oWp9ymQsEnMjSqU4AQAgBACAEABALLp+VD6T/U5QT7HfH3UU76+Xv+gP4QkPdPM6v/AH8v/wAj7Yn5HH3v/jctLPeLTg/+1j8X+48foVG+xaLuYA6nvKpZd2eih2RxLoe4rBsitYd/crHhnvy+BWcY/Lj8R5c+ru4e1XJQSGiwaAgBACAAgYrsXyg97/aoLDuh7qHTtFEbC+0rBkhasmBhZkAivz8I/ub/AAtWt/5MvgT6b86PxKkHVHcFSF8xBtt+BZ9Meoqx4b+a/gV+v9xfEackv4O1/uf+xWGr91FZX7xc2p0j7/5Qq7U+4i54T+bP+eJW2U+Vxd7v4HKCj8xFhxL/AG0v54n0sKzPJruLL86re8obFi6PwQ7z60BXvDr+A9q6KuxyX+8V1KQggBAAQAsG5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06143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Определение стресса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204140" y="1700808"/>
            <a:ext cx="7654624" cy="208823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3600" dirty="0"/>
              <a:t>Под стрессом понимают неспецифический ответ организма на предъявляемые ему внешние или </a:t>
            </a:r>
            <a:r>
              <a:rPr lang="ru-RU" sz="3600" dirty="0" smtClean="0"/>
              <a:t>внутренние </a:t>
            </a:r>
            <a:r>
              <a:rPr lang="ru-RU" sz="3600" dirty="0"/>
              <a:t>требования. </a:t>
            </a:r>
            <a:r>
              <a:rPr lang="ru-RU" sz="3600" dirty="0" smtClean="0"/>
              <a:t>(Г. </a:t>
            </a:r>
            <a:r>
              <a:rPr lang="ru-RU" sz="3600" dirty="0" err="1" smtClean="0"/>
              <a:t>Селье</a:t>
            </a:r>
            <a:r>
              <a:rPr lang="ru-RU" sz="3600" dirty="0" smtClean="0"/>
              <a:t>)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4664"/>
            <a:ext cx="2088479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Google Shape;153;p16" descr="Начало стресса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91880" y="3789040"/>
            <a:ext cx="5366884" cy="256181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 cmpd="sng">
            <a:solidFill>
              <a:srgbClr val="EAEAEA"/>
            </a:solidFill>
            <a:prstDash val="solid"/>
            <a:miter lim="800000"/>
            <a:headEnd type="none" w="sm" len="sm"/>
            <a:tailEnd type="none" w="sm" len="sm"/>
          </a:ln>
          <a:effectLst>
            <a:reflection stA="33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9345569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Отказ от достижения целей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95536" y="1772816"/>
            <a:ext cx="8984329" cy="2680320"/>
          </a:xfrm>
        </p:spPr>
        <p:txBody>
          <a:bodyPr>
            <a:normAutofit/>
          </a:bodyPr>
          <a:lstStyle/>
          <a:p>
            <a:r>
              <a:rPr lang="ru-RU" sz="2400" dirty="0"/>
              <a:t>Кроме </a:t>
            </a:r>
            <a:r>
              <a:rPr lang="ru-RU" sz="2400" dirty="0" smtClean="0"/>
              <a:t>этих способов </a:t>
            </a:r>
            <a:r>
              <a:rPr lang="ru-RU" sz="2400" dirty="0"/>
              <a:t>выхода из стрессовой ситуации следует иметь в виду, что бессмысленно бороться против того, что является уже свершившимся фактом. </a:t>
            </a:r>
            <a:r>
              <a:rPr lang="ru-RU" sz="2400" dirty="0" smtClean="0"/>
              <a:t>Человеку бывает полезно </a:t>
            </a:r>
            <a:r>
              <a:rPr lang="ru-RU" sz="2400" dirty="0"/>
              <a:t>временно отказаться от усилий по немедленному достижению цели, осознать реальную ситуацию и свое поражение</a:t>
            </a:r>
            <a:r>
              <a:rPr lang="ru-RU" sz="2400" dirty="0" smtClean="0"/>
              <a:t>.</a:t>
            </a: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4664"/>
            <a:ext cx="2088479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683876"/>
            <a:ext cx="2553841" cy="2008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3528" y="4190254"/>
            <a:ext cx="59046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>
              <a:spcBef>
                <a:spcPct val="20000"/>
              </a:spcBef>
              <a:buClr>
                <a:srgbClr val="D16349"/>
              </a:buClr>
              <a:buSzPct val="85000"/>
              <a:buFont typeface="Wingdings 2"/>
              <a:buChar char=""/>
            </a:pPr>
            <a:r>
              <a:rPr lang="ru-RU" sz="2400" dirty="0">
                <a:solidFill>
                  <a:prstClr val="black"/>
                </a:solidFill>
              </a:rPr>
              <a:t>Понижение субъективной значимости события помогает отойти на заранее подготовленные позиции и готовиться к следующему штурму без лишней траты сил.</a:t>
            </a:r>
            <a:endParaRPr lang="ru-RU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6143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4664"/>
            <a:ext cx="2088479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596333"/>
            <a:ext cx="5040560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06143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Сущность стресса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1700808"/>
            <a:ext cx="9079984" cy="2808312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Явление стресса заключается в том, что на </a:t>
            </a:r>
            <a:r>
              <a:rPr lang="ru-RU" dirty="0"/>
              <a:t>неблагоприятные воздействия разного рода, например холод, усталость, страх, унижение, боль и многое другое, организм отвечает не только конкретной </a:t>
            </a:r>
            <a:r>
              <a:rPr lang="ru-RU" dirty="0" smtClean="0"/>
              <a:t>защитной </a:t>
            </a:r>
            <a:r>
              <a:rPr lang="ru-RU" dirty="0"/>
              <a:t>реакцией, но и общим, однотипным комплексным реагированием вне зависимости от того, какой раздражитель действует на организм.</a:t>
            </a: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4664"/>
            <a:ext cx="2088479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https://bigpicture.ru/wp-content/uploads/2014/09/Thunderstorms3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37112"/>
            <a:ext cx="8856983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9336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Стадии стресса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01752" y="2795796"/>
            <a:ext cx="8503920" cy="3513524"/>
          </a:xfrm>
        </p:spPr>
        <p:txBody>
          <a:bodyPr>
            <a:noAutofit/>
          </a:bodyPr>
          <a:lstStyle/>
          <a:p>
            <a:r>
              <a:rPr lang="ru-RU" sz="2800" dirty="0" smtClean="0"/>
              <a:t>непосредственная реакция </a:t>
            </a:r>
            <a:r>
              <a:rPr lang="ru-RU" sz="2800" dirty="0"/>
              <a:t>на воздействие, требующее адаптационной перестройки (так называемая фаза тревоги и мобилизации</a:t>
            </a:r>
            <a:r>
              <a:rPr lang="ru-RU" sz="2800" dirty="0" smtClean="0"/>
              <a:t>);</a:t>
            </a:r>
          </a:p>
          <a:p>
            <a:r>
              <a:rPr lang="ru-RU" sz="2800" dirty="0" smtClean="0"/>
              <a:t> </a:t>
            </a:r>
            <a:r>
              <a:rPr lang="ru-RU" sz="2800" dirty="0"/>
              <a:t>период максимально эффективной адаптации (фаза </a:t>
            </a:r>
            <a:r>
              <a:rPr lang="ru-RU" sz="2800" dirty="0" err="1"/>
              <a:t>резистенции</a:t>
            </a:r>
            <a:r>
              <a:rPr lang="ru-RU" sz="2800" dirty="0" smtClean="0"/>
              <a:t>);</a:t>
            </a:r>
          </a:p>
          <a:p>
            <a:r>
              <a:rPr lang="ru-RU" sz="2800" dirty="0" smtClean="0"/>
              <a:t>нарушение </a:t>
            </a:r>
            <a:r>
              <a:rPr lang="ru-RU" sz="2800" dirty="0"/>
              <a:t>адаптационного процесса в случае неблагоприятного </a:t>
            </a:r>
            <a:r>
              <a:rPr lang="ru-RU" sz="2800" dirty="0" smtClean="0"/>
              <a:t>исхода </a:t>
            </a:r>
            <a:r>
              <a:rPr lang="ru-RU" sz="2800" dirty="0"/>
              <a:t>(срыв адаптации).</a:t>
            </a: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4664"/>
            <a:ext cx="2088479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983" y="980728"/>
            <a:ext cx="5496628" cy="1815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9336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166;p18" descr="http://static1.money.pl/i/reklama/analityka/3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436096" y="4149080"/>
            <a:ext cx="3312368" cy="1896956"/>
          </a:xfrm>
          <a:prstGeom prst="roundRect">
            <a:avLst>
              <a:gd name="adj" fmla="val 11111"/>
            </a:avLst>
          </a:prstGeom>
          <a:noFill/>
          <a:ln w="190500" cap="rnd" cmpd="sng">
            <a:solidFill>
              <a:srgbClr val="C8C6BD"/>
            </a:solidFill>
            <a:prstDash val="solid"/>
            <a:round/>
            <a:headEnd type="none" w="sm" len="sm"/>
            <a:tailEnd type="none" w="sm" len="sm"/>
          </a:ln>
          <a:effectLst>
            <a:outerShdw blurRad="101600" dist="50800" dir="7200000" algn="tl" rotWithShape="0">
              <a:srgbClr val="000000">
                <a:alpha val="44705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Фаза </a:t>
            </a:r>
            <a:r>
              <a:rPr lang="ru-RU" dirty="0"/>
              <a:t>тревоги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01752" y="1700808"/>
            <a:ext cx="8503920" cy="439824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осуществляется </a:t>
            </a:r>
            <a:r>
              <a:rPr lang="ru-RU" dirty="0"/>
              <a:t>мобилизация защитных сил организма, повышающая его устойчивость. </a:t>
            </a:r>
            <a:endParaRPr lang="ru-RU" dirty="0" smtClean="0"/>
          </a:p>
          <a:p>
            <a:r>
              <a:rPr lang="ru-RU" dirty="0" smtClean="0"/>
              <a:t>организм </a:t>
            </a:r>
            <a:r>
              <a:rPr lang="ru-RU" dirty="0"/>
              <a:t>функционирует с большим </a:t>
            </a:r>
            <a:r>
              <a:rPr lang="ru-RU" dirty="0" smtClean="0"/>
              <a:t>напряжением </a:t>
            </a:r>
          </a:p>
          <a:p>
            <a:r>
              <a:rPr lang="ru-RU" dirty="0" smtClean="0"/>
              <a:t>на </a:t>
            </a:r>
            <a:r>
              <a:rPr lang="ru-RU" dirty="0"/>
              <a:t>данном этапе он еще справляется с нагрузкой </a:t>
            </a:r>
            <a:r>
              <a:rPr lang="ru-RU" dirty="0" smtClean="0"/>
              <a:t>с помощью </a:t>
            </a:r>
            <a:r>
              <a:rPr lang="ru-RU" dirty="0"/>
              <a:t>поверхностной, пли функциональной, мобилизации резервов, без глубинных структурных </a:t>
            </a:r>
            <a:r>
              <a:rPr lang="ru-RU" dirty="0" smtClean="0"/>
              <a:t>перестроек</a:t>
            </a:r>
          </a:p>
          <a:p>
            <a:r>
              <a:rPr lang="ru-RU" dirty="0" smtClean="0"/>
              <a:t>У большинства </a:t>
            </a:r>
            <a:r>
              <a:rPr lang="ru-RU" dirty="0"/>
              <a:t>людей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к </a:t>
            </a:r>
            <a:r>
              <a:rPr lang="ru-RU" dirty="0"/>
              <a:t>концу первой фазы отмечается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некоторое </a:t>
            </a:r>
            <a:r>
              <a:rPr lang="ru-RU" dirty="0"/>
              <a:t>повышение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работоспособности</a:t>
            </a:r>
            <a:endParaRPr lang="ru-RU" dirty="0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4664"/>
            <a:ext cx="2088479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9336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664"/>
            <a:ext cx="2088479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4239" y="228600"/>
            <a:ext cx="7128161" cy="896144"/>
          </a:xfrm>
        </p:spPr>
        <p:txBody>
          <a:bodyPr>
            <a:noAutofit/>
          </a:bodyPr>
          <a:lstStyle/>
          <a:p>
            <a:r>
              <a:rPr lang="ru-RU" sz="2800" dirty="0" smtClean="0"/>
              <a:t>Фаза </a:t>
            </a:r>
            <a:r>
              <a:rPr lang="ru-RU" sz="2800" dirty="0" err="1" smtClean="0"/>
              <a:t>резистенции</a:t>
            </a:r>
            <a:r>
              <a:rPr lang="ru-RU" sz="2800" dirty="0" smtClean="0"/>
              <a:t> </a:t>
            </a:r>
            <a:r>
              <a:rPr lang="ru-RU" sz="2800" dirty="0"/>
              <a:t>(стабилизации), или максимально эффективной адаптации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067944" y="3068960"/>
            <a:ext cx="4918320" cy="1800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 smtClean="0"/>
              <a:t>Все </a:t>
            </a:r>
            <a:r>
              <a:rPr lang="ru-RU" sz="2800" dirty="0"/>
              <a:t>параметры, выведенные из равновесия в первой фазе, закрепляются на новом </a:t>
            </a:r>
            <a:r>
              <a:rPr lang="ru-RU" sz="2800" dirty="0" smtClean="0"/>
              <a:t>уровне</a:t>
            </a:r>
            <a:r>
              <a:rPr lang="ru-RU" sz="2800" dirty="0" smtClean="0"/>
              <a:t>.</a:t>
            </a:r>
            <a:endParaRPr lang="ru-RU" sz="2800" dirty="0" smtClean="0"/>
          </a:p>
        </p:txBody>
      </p:sp>
      <p:pic>
        <p:nvPicPr>
          <p:cNvPr id="5" name="Google Shape;173;p19" descr="C:\Users\User\Desktop\28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504" y="3068960"/>
            <a:ext cx="3575100" cy="16446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 cmpd="sng">
            <a:solidFill>
              <a:srgbClr val="EAEAEA"/>
            </a:solidFill>
            <a:prstDash val="solid"/>
            <a:miter lim="800000"/>
            <a:headEnd type="none" w="sm" len="sm"/>
            <a:tailEnd type="none" w="sm" len="sm"/>
          </a:ln>
          <a:effectLst>
            <a:reflection stA="33000" endPos="28000" dist="5000" dir="5400000" sy="-100000" algn="bl" rotWithShape="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79512" y="2132856"/>
            <a:ext cx="84249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Наблюдается сбалансированность </a:t>
            </a:r>
            <a:r>
              <a:rPr lang="ru-RU" sz="2800" dirty="0"/>
              <a:t>расходования адаптационных резервов организма.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5301208"/>
            <a:ext cx="73803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Реакция организма на воздействующие факторы среды мало отличается от нормы.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93933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Третья </a:t>
            </a:r>
            <a:r>
              <a:rPr lang="ru-RU" dirty="0"/>
              <a:t>фаза — фаза истощения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01752" y="3717032"/>
            <a:ext cx="8503920" cy="2952328"/>
          </a:xfrm>
        </p:spPr>
        <p:txBody>
          <a:bodyPr>
            <a:normAutofit lnSpcReduction="10000"/>
          </a:bodyPr>
          <a:lstStyle/>
          <a:p>
            <a:r>
              <a:rPr lang="ru-RU" sz="2800" dirty="0" smtClean="0"/>
              <a:t>функциональные </a:t>
            </a:r>
            <a:r>
              <a:rPr lang="ru-RU" sz="2800" dirty="0"/>
              <a:t>резервы исчерпаны на первой и второй </a:t>
            </a:r>
            <a:r>
              <a:rPr lang="ru-RU" sz="2800" dirty="0" smtClean="0"/>
              <a:t>фазах, поэтому </a:t>
            </a:r>
            <a:r>
              <a:rPr lang="ru-RU" sz="2800" dirty="0"/>
              <a:t>в организме происходят структурные </a:t>
            </a:r>
            <a:r>
              <a:rPr lang="ru-RU" sz="2800" dirty="0" smtClean="0"/>
              <a:t>перестройки</a:t>
            </a:r>
          </a:p>
          <a:p>
            <a:r>
              <a:rPr lang="ru-RU" sz="2800" dirty="0" smtClean="0"/>
              <a:t>Если ресурсов организма не хватает, то </a:t>
            </a:r>
            <a:r>
              <a:rPr lang="ru-RU" sz="2800" dirty="0"/>
              <a:t>дальнейшее приспособление </a:t>
            </a:r>
            <a:r>
              <a:rPr lang="ru-RU" sz="2800" dirty="0" smtClean="0"/>
              <a:t>осуществляется </a:t>
            </a:r>
            <a:r>
              <a:rPr lang="ru-RU" sz="2800" dirty="0"/>
              <a:t>за счет невосполнимых энергетических ресурсов организма, </a:t>
            </a:r>
            <a:r>
              <a:rPr lang="ru-RU" sz="2800" dirty="0" smtClean="0"/>
              <a:t>что заканчивается </a:t>
            </a:r>
            <a:r>
              <a:rPr lang="ru-RU" sz="2800" dirty="0"/>
              <a:t>истощением.</a:t>
            </a:r>
            <a:endParaRPr lang="ru-RU" sz="2800" dirty="0" smtClean="0"/>
          </a:p>
          <a:p>
            <a:endParaRPr lang="ru-RU" dirty="0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8" y="404664"/>
            <a:ext cx="2088479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Google Shape;180;p20" descr="C:\Users\User\Desktop\38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88857" y="1290433"/>
            <a:ext cx="3929100" cy="19644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 cmpd="sng">
            <a:solidFill>
              <a:srgbClr val="EAEAEA"/>
            </a:solidFill>
            <a:prstDash val="solid"/>
            <a:miter lim="800000"/>
            <a:headEnd type="none" w="sm" len="sm"/>
            <a:tailEnd type="none" w="sm" len="sm"/>
          </a:ln>
          <a:effectLst>
            <a:reflection stA="33000" endPos="28000" dist="5000" dir="5400000" sy="-100000" algn="bl" rotWithShape="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432048" y="1890920"/>
            <a:ext cx="522007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Она наступает </a:t>
            </a:r>
            <a:r>
              <a:rPr lang="ru-RU" sz="2800" dirty="0"/>
              <a:t>если стресс продолжается долго или воздействующие стрессоры чрезвычайно интенсивны</a:t>
            </a:r>
          </a:p>
        </p:txBody>
      </p:sp>
    </p:spTree>
    <p:extLst>
      <p:ext uri="{BB962C8B-B14F-4D97-AF65-F5344CB8AC3E}">
        <p14:creationId xmlns:p14="http://schemas.microsoft.com/office/powerpoint/2010/main" val="2939336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Не всякое воздействие вызывает стресс.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01752" y="1700808"/>
            <a:ext cx="6070448" cy="489654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Слабые </a:t>
            </a:r>
            <a:r>
              <a:rPr lang="ru-RU" dirty="0"/>
              <a:t>воздействия не приводят к стрессу, он возникает лишь тогда, когда влияние стрессора </a:t>
            </a:r>
            <a:r>
              <a:rPr lang="ru-RU" dirty="0" smtClean="0"/>
              <a:t>превосходит </a:t>
            </a:r>
            <a:r>
              <a:rPr lang="ru-RU" dirty="0"/>
              <a:t>обычные приспособительные возможности индивида.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Стресс </a:t>
            </a:r>
            <a:r>
              <a:rPr lang="ru-RU" dirty="0"/>
              <a:t>возникает тогда, когда организм вынужден адаптироваться к новым </a:t>
            </a:r>
            <a:r>
              <a:rPr lang="ru-RU" dirty="0" smtClean="0"/>
              <a:t>условиям. </a:t>
            </a:r>
            <a:r>
              <a:rPr lang="ru-RU" dirty="0" smtClean="0"/>
              <a:t>Его нельзя рассматривать как отрицательное явление – поскольку он позволяет нам адаптироваться.</a:t>
            </a:r>
            <a:endParaRPr lang="ru-RU" dirty="0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664"/>
            <a:ext cx="2088479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2199" y="980728"/>
            <a:ext cx="2722559" cy="4054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336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911</TotalTime>
  <Words>1358</Words>
  <Application>Microsoft Office PowerPoint</Application>
  <PresentationFormat>Экран (4:3)</PresentationFormat>
  <Paragraphs>111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Официальная</vt:lpstr>
      <vt:lpstr>Эмоциональный стресс и регуляция эмоциональных состояний</vt:lpstr>
      <vt:lpstr> Цели урока</vt:lpstr>
      <vt:lpstr>Определение стресса</vt:lpstr>
      <vt:lpstr>Сущность стресса</vt:lpstr>
      <vt:lpstr>Стадии стресса</vt:lpstr>
      <vt:lpstr>Фаза тревоги </vt:lpstr>
      <vt:lpstr>Фаза резистенции (стабилизации), или максимально эффективной адаптации</vt:lpstr>
      <vt:lpstr>Третья фаза — фаза истощения</vt:lpstr>
      <vt:lpstr>Не всякое воздействие вызывает стресс.</vt:lpstr>
      <vt:lpstr>Положительный эффект стресса</vt:lpstr>
      <vt:lpstr>Презентация PowerPoint</vt:lpstr>
      <vt:lpstr>Виды стресса</vt:lpstr>
      <vt:lpstr>Информационный стресс</vt:lpstr>
      <vt:lpstr>Эмоциональный стресс</vt:lpstr>
      <vt:lpstr>Презентация PowerPoint</vt:lpstr>
      <vt:lpstr>Люди реагируют на одинаковые нагрузки по-разному:</vt:lpstr>
      <vt:lpstr>Люди по-разному реагируют на внешний стрессор.</vt:lpstr>
      <vt:lpstr>Подход к регуляции эмоциональных состояний Ф.Б. Березина</vt:lpstr>
      <vt:lpstr>Психологическая защита</vt:lpstr>
      <vt:lpstr>Презентация PowerPoint</vt:lpstr>
      <vt:lpstr>Интеграция – способ преодоления стресса</vt:lpstr>
      <vt:lpstr>Интегрированная личность=Целостная личность</vt:lpstr>
      <vt:lpstr>Адаптационный потенциал</vt:lpstr>
      <vt:lpstr>Стратегии выхода из стресса</vt:lpstr>
      <vt:lpstr>Осознание жизненных целей</vt:lpstr>
      <vt:lpstr>Выбор правильного момента</vt:lpstr>
      <vt:lpstr>Ослабление мотивации</vt:lpstr>
      <vt:lpstr>Повышение информированности</vt:lpstr>
      <vt:lpstr>План отступления</vt:lpstr>
      <vt:lpstr>Отказ от достижения целей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26</cp:revision>
  <dcterms:created xsi:type="dcterms:W3CDTF">2020-12-08T07:41:20Z</dcterms:created>
  <dcterms:modified xsi:type="dcterms:W3CDTF">2020-12-17T13:10:06Z</dcterms:modified>
</cp:coreProperties>
</file>